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Проценты в повседневной жизни
Математика · 6 класс
Скидки, рост и исходная величина
Попросите назвать ситуации, где встречается знак процента. Не показывайте ответы практики заранее.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научимся делать
К концу урока объясняем выбор исходной величины и проверяем результат.
Понимать: 1% — одна сотая целого.
Находить: Процент от заданного числа.
Проверять: Скидку и рост относительно исходной цены.
Сообщите критерий успеха: ученик выбирает базу, считает и может объяснить свой ответ.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25% — это 25 из 100 частей
Целое разделено на 100 равных клеток; выделена четверть.
Предложите показать 10% и 50% на той же сетке. Уточните, что клетки равные.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найти процент от числа
Пример: 25% от 200 рублей.
Проверьте вторым способом: 200 делить на 4 равно 50. Оба пути должны дать один ответ.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Скидка 20% на товар за 1 500 ₽
Скидка считается от первоначальной цены.
Попросите отделить размер скидки от цены после скидки. Можно проверить через 1500 умножить на 0,8.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Увеличение на 10% от 500 ₽
При росте прибавляем процентную часть к исходной величине.
Проверьте оценкой: результат больше 500, но меньше 600. Такой контроль ловит ошибку в знаке.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Почему +20% и −20% не дают ноль
Считаем последовательно: база второго изменения уже другая.
100 ₽: Исходная цена
120 ₽: Рост 20% от 100
24 ₽: 20% от новой цены
96 ₽: 120 − 24
Снижение на 20% считается от 120 рублей. Итог ниже исходной цены на 4 рубля, а не равен 100.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Практика: решите без подсказки
Сначала запишите исходную величину, затем вычисление и единицы.
Задание 1: В кружке 600 участников. 15% выбрали шахматы. Сколько это человек?
Задание 2: Рюкзак стоит 1 200 ₽. Скидка 25%. Какова цена после скидки?
Остановите показ. Дайте время решить самостоятельно, затем обсудить в паре. На этом слайде ответов нет.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Ответы и объяснение
Сравните ход решения, а не только конечное число.
1: 90 человек: 600 × 15 / 100 = 90. Целое — все 600 участников.
2: 900 ₽: Скидка: 1 200 × 0,25 = 300 ₽. Цена: 1 200 − 300 = 900 ₽.
Если ответы отличаются, сначала проверьте базу. Во второй задаче 300 рублей — скидка, а не конечная цена.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Всегда называйте исходное целое
Проверка: что взято за 100%, что вычислено и в каких единицах?
Процент: Часть от выбранного целого
Скидка и рост: Вычислить часть и вычесть или прибавить
Самостоятельно: Придумайте задачу на 10% и решите двумя способами
Попросите ученика объяснить, почему ответ правдоподобен. Самостоятельное задание можно разобрать на следующем уроке.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Presenton_Native_Image_4.png"/><Relationship Id="rId6" Type="http://schemas.openxmlformats.org/officeDocument/2006/relationships/image" Target="../media/presenton-native-svg-1-1.svg"/><Relationship Id="rId7" Type="http://schemas.openxmlformats.org/officeDocument/2006/relationships/image" Target="../media/presenton-native-svg-2-1.svg"/><Relationship Id="rId8" Type="http://schemas.openxmlformats.org/officeDocument/2006/relationships/image" Target="../media/presenton-native-svg-3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presenton-native-svg-4-2.svg"/><Relationship Id="rId6" Type="http://schemas.openxmlformats.org/officeDocument/2006/relationships/image" Target="../media/presenton-native-svg-5-2.svg"/><Relationship Id="rId7" Type="http://schemas.openxmlformats.org/officeDocument/2006/relationships/image" Target="../media/presenton-native-svg-6-2.svg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presenton-native-svg-7-8.svg"/><Relationship Id="rId6" Type="http://schemas.openxmlformats.org/officeDocument/2006/relationships/image" Target="../media/presenton-native-svg-8-8.svg"/><Relationship Id="rId7" Type="http://schemas.openxmlformats.org/officeDocument/2006/relationships/image" Target="../media/presenton-native-svg-9-8.svg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presenton-native-svg-10-9.svg"/><Relationship Id="rId6" Type="http://schemas.openxmlformats.org/officeDocument/2006/relationships/image" Target="../media/presenton-native-svg-11-9.svg"/><Relationship Id="rId7" Type="http://schemas.openxmlformats.org/officeDocument/2006/relationships/image" Target="../media/presenton-native-svg-12-9.svg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presenton-native-svg-13-10.svg"/><Relationship Id="rId6" Type="http://schemas.openxmlformats.org/officeDocument/2006/relationships/image" Target="../media/presenton-native-svg-14-10.svg"/><Relationship Id="rId7" Type="http://schemas.openxmlformats.org/officeDocument/2006/relationships/image" Target="../media/presenton-native-svg-15-10.sv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42875" y="142875"/>
            <a:ext cx="11906250" cy="6572250"/>
          </a:xfrm>
          <a:prstGeom prst="roundRect">
            <a:avLst>
              <a:gd name="adj" fmla="val 5507"/>
            </a:avLst>
          </a:prstGeom>
          <a:solidFill>
            <a:srgbClr val="EEEDE5"/>
          </a:solidFill>
        </p:spPr>
        <p:txBody>
          <a:bodyPr/>
          <a:lstStyle/>
          <a:p/>
        </p:txBody>
      </p:sp>
      <p:pic>
        <p:nvPicPr>
          <p:cNvPr id="100" name="Presenton Native SVG Image 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7000" y="6191250"/>
            <a:ext cx="1333500" cy="28575"/>
          </a:xfrm>
          <a:prstGeom prst="rect">
            <a:avLst/>
          </a:prstGeom>
        </p:spPr>
      </p:pic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3700" y="6324600"/>
            <a:ext cx="1066800" cy="28575"/>
          </a:xfrm>
          <a:prstGeom prst="rect">
            <a:avLst/>
          </a:prstGeom>
        </p:spPr>
      </p:pic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20400" y="6457950"/>
            <a:ext cx="800100" cy="28575"/>
          </a:xfrm>
          <a:prstGeom prst="rect">
            <a:avLst/>
          </a:prstGeom>
        </p:spPr>
      </p:pic>
      <p:sp>
        <p:nvSpPr>
          <p:cNvPr id="3" name="Shape 3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1 / 10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666750" y="5314950"/>
            <a:ext cx="5095875" cy="952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" name="Shape 5"/>
          <p:cNvSpPr/>
          <p:nvPr/>
        </p:nvSpPr>
        <p:spPr>
          <a:xfrm>
            <a:off x="1524000" y="5619750"/>
            <a:ext cx="4238625" cy="952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6" name="Shape 6"/>
          <p:cNvSpPr/>
          <p:nvPr/>
        </p:nvSpPr>
        <p:spPr>
          <a:xfrm>
            <a:off x="2381250" y="5924550"/>
            <a:ext cx="3381375" cy="952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571500" y="1762125"/>
            <a:ext cx="6496050" cy="159305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273"/>
              </a:lnSpc>
              <a:buNone/>
            </a:pPr>
            <a:r>
              <a:rPr sz="5100" b="1" i="0">
                <a:solidFill>
                  <a:srgbClr val="303E69"/>
                </a:solidFill>
                <a:latin typeface="Oswald"/>
                <a:ea typeface="Oswald"/>
              </a:rPr>
              <a:t>Проценты в повседневной жизни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619125" y="3952875"/>
            <a:ext cx="57340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303E69"/>
                </a:solidFill>
                <a:latin typeface="Manrope"/>
                <a:ea typeface="Manrope"/>
              </a:rPr>
              <a:t>Математика · 6 класс</a:t>
            </a:r>
            <a:r>
              <a:rPr sz="2100" b="0" i="0">
                <a:solidFill>
                  <a:srgbClr val="303E69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303E69"/>
                </a:solidFill>
                <a:latin typeface="Manrope"/>
                <a:ea typeface="Manrope"/>
              </a:rPr>
              <a:t>Скидки, рост и исходная величина</a:t>
            </a:r>
            <a:endParaRPr lang="en-US"/>
          </a:p>
        </p:txBody>
      </p:sp>
      <p:pic>
        <p:nvPicPr>
          <p:cNvPr id="103" name="Presenton Native Image 4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7314406" y="1543050"/>
            <a:ext cx="4087813" cy="4905375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571500" y="6057900"/>
            <a:ext cx="6210300" cy="23425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45"/>
              </a:lnSpc>
              <a:buNone/>
            </a:pPr>
            <a:r>
              <a:rPr sz="1500" b="0" i="0">
                <a:solidFill>
                  <a:srgbClr val="303E69"/>
                </a:solidFill>
                <a:latin typeface="Manrope"/>
                <a:ea typeface="Manrope"/>
              </a:rPr>
              <a:t>Учебный урок · математика · 6 класс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142875" y="142875"/>
            <a:ext cx="11906250" cy="6572250"/>
          </a:xfrm>
          <a:prstGeom prst="roundRect">
            <a:avLst>
              <a:gd name="adj" fmla="val 5507"/>
            </a:avLst>
          </a:prstGeom>
          <a:solidFill>
            <a:srgbClr val="EEEDE5"/>
          </a:solidFill>
        </p:spPr>
        <p:txBody>
          <a:bodyPr/>
          <a:lstStyle/>
          <a:p/>
        </p:txBody>
      </p:sp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7000" y="6191250"/>
            <a:ext cx="1333500" cy="28575"/>
          </a:xfrm>
          <a:prstGeom prst="rect">
            <a:avLst/>
          </a:prstGeom>
        </p:spPr>
      </p:pic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3700" y="6324600"/>
            <a:ext cx="1066800" cy="28575"/>
          </a:xfrm>
          <a:prstGeom prst="rect">
            <a:avLst/>
          </a:prstGeom>
        </p:spPr>
      </p:pic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0400" y="6457950"/>
            <a:ext cx="800100" cy="2857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2 / 10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Что научимся делать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619125" y="24765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1428750" y="2476500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Понимать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1428750" y="2952750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1% — одна сотая целого.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619125" y="3667125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1428750" y="3667125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Находить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1428750" y="4143375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Процент от заданного числа.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619125" y="485775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1428750" y="4857750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Проверять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1428750" y="5334000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Скидку и рост относительно исходной цены.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К концу урока объясняем выбор исходной величины и проверяем результат.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3 / 10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25% — это 25 из 100 частей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619125" y="2762250"/>
            <a:ext cx="6686550" cy="511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25% = 25/100 = 1/4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619125" y="4953000"/>
            <a:ext cx="66865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303E69"/>
                </a:solidFill>
                <a:latin typeface="Manrope"/>
                <a:ea typeface="Manrope"/>
              </a:rPr>
              <a:t>Процент всегда относится к выбранному целому.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8001000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0" name="Shape 30"/>
          <p:cNvSpPr/>
          <p:nvPr/>
        </p:nvSpPr>
        <p:spPr>
          <a:xfrm>
            <a:off x="8296275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1" name="Shape 31"/>
          <p:cNvSpPr/>
          <p:nvPr/>
        </p:nvSpPr>
        <p:spPr>
          <a:xfrm>
            <a:off x="8591550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2" name="Shape 32"/>
          <p:cNvSpPr/>
          <p:nvPr/>
        </p:nvSpPr>
        <p:spPr>
          <a:xfrm>
            <a:off x="8886825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9182100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9477375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9772650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6" name="Shape 36"/>
          <p:cNvSpPr/>
          <p:nvPr/>
        </p:nvSpPr>
        <p:spPr>
          <a:xfrm>
            <a:off x="10067925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10363200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10658475" y="257175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39" name="Shape 39"/>
          <p:cNvSpPr/>
          <p:nvPr/>
        </p:nvSpPr>
        <p:spPr>
          <a:xfrm>
            <a:off x="8001000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8296275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1" name="Shape 41"/>
          <p:cNvSpPr/>
          <p:nvPr/>
        </p:nvSpPr>
        <p:spPr>
          <a:xfrm>
            <a:off x="8591550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2" name="Shape 42"/>
          <p:cNvSpPr/>
          <p:nvPr/>
        </p:nvSpPr>
        <p:spPr>
          <a:xfrm>
            <a:off x="8886825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3" name="Shape 43"/>
          <p:cNvSpPr/>
          <p:nvPr/>
        </p:nvSpPr>
        <p:spPr>
          <a:xfrm>
            <a:off x="9182100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4" name="Shape 44"/>
          <p:cNvSpPr/>
          <p:nvPr/>
        </p:nvSpPr>
        <p:spPr>
          <a:xfrm>
            <a:off x="9477375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5" name="Shape 45"/>
          <p:cNvSpPr/>
          <p:nvPr/>
        </p:nvSpPr>
        <p:spPr>
          <a:xfrm>
            <a:off x="9772650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6" name="Shape 46"/>
          <p:cNvSpPr/>
          <p:nvPr/>
        </p:nvSpPr>
        <p:spPr>
          <a:xfrm>
            <a:off x="10067925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10363200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10658475" y="2867025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8001000" y="316230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0" name="Shape 50"/>
          <p:cNvSpPr/>
          <p:nvPr/>
        </p:nvSpPr>
        <p:spPr>
          <a:xfrm>
            <a:off x="8296275" y="316230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1" name="Shape 51"/>
          <p:cNvSpPr/>
          <p:nvPr/>
        </p:nvSpPr>
        <p:spPr>
          <a:xfrm>
            <a:off x="8591550" y="316230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2" name="Shape 52"/>
          <p:cNvSpPr/>
          <p:nvPr/>
        </p:nvSpPr>
        <p:spPr>
          <a:xfrm>
            <a:off x="8886825" y="316230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9182100" y="3162300"/>
            <a:ext cx="247650" cy="247650"/>
          </a:xfrm>
          <a:prstGeom prst="rect">
            <a:avLst/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9477375" y="31623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55" name="Shape 55"/>
          <p:cNvSpPr/>
          <p:nvPr/>
        </p:nvSpPr>
        <p:spPr>
          <a:xfrm>
            <a:off x="9772650" y="31623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10067925" y="31623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57" name="Shape 57"/>
          <p:cNvSpPr/>
          <p:nvPr/>
        </p:nvSpPr>
        <p:spPr>
          <a:xfrm>
            <a:off x="10363200" y="31623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58" name="Shape 58"/>
          <p:cNvSpPr/>
          <p:nvPr/>
        </p:nvSpPr>
        <p:spPr>
          <a:xfrm>
            <a:off x="10658475" y="31623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59" name="Shape 59"/>
          <p:cNvSpPr/>
          <p:nvPr/>
        </p:nvSpPr>
        <p:spPr>
          <a:xfrm>
            <a:off x="8001000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0" name="Shape 60"/>
          <p:cNvSpPr/>
          <p:nvPr/>
        </p:nvSpPr>
        <p:spPr>
          <a:xfrm>
            <a:off x="8296275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1" name="Shape 61"/>
          <p:cNvSpPr/>
          <p:nvPr/>
        </p:nvSpPr>
        <p:spPr>
          <a:xfrm>
            <a:off x="8591550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2" name="Shape 62"/>
          <p:cNvSpPr/>
          <p:nvPr/>
        </p:nvSpPr>
        <p:spPr>
          <a:xfrm>
            <a:off x="8886825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3" name="Shape 63"/>
          <p:cNvSpPr/>
          <p:nvPr/>
        </p:nvSpPr>
        <p:spPr>
          <a:xfrm>
            <a:off x="9182100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4" name="Shape 64"/>
          <p:cNvSpPr/>
          <p:nvPr/>
        </p:nvSpPr>
        <p:spPr>
          <a:xfrm>
            <a:off x="9477375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5" name="Shape 65"/>
          <p:cNvSpPr/>
          <p:nvPr/>
        </p:nvSpPr>
        <p:spPr>
          <a:xfrm>
            <a:off x="9772650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6" name="Shape 66"/>
          <p:cNvSpPr/>
          <p:nvPr/>
        </p:nvSpPr>
        <p:spPr>
          <a:xfrm>
            <a:off x="10067925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10363200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10658475" y="34575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69" name="Shape 69"/>
          <p:cNvSpPr/>
          <p:nvPr/>
        </p:nvSpPr>
        <p:spPr>
          <a:xfrm>
            <a:off x="8001000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0" name="Shape 70"/>
          <p:cNvSpPr/>
          <p:nvPr/>
        </p:nvSpPr>
        <p:spPr>
          <a:xfrm>
            <a:off x="8296275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1" name="Shape 71"/>
          <p:cNvSpPr/>
          <p:nvPr/>
        </p:nvSpPr>
        <p:spPr>
          <a:xfrm>
            <a:off x="8591550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2" name="Shape 72"/>
          <p:cNvSpPr/>
          <p:nvPr/>
        </p:nvSpPr>
        <p:spPr>
          <a:xfrm>
            <a:off x="8886825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3" name="Shape 73"/>
          <p:cNvSpPr/>
          <p:nvPr/>
        </p:nvSpPr>
        <p:spPr>
          <a:xfrm>
            <a:off x="9182100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4" name="Shape 74"/>
          <p:cNvSpPr/>
          <p:nvPr/>
        </p:nvSpPr>
        <p:spPr>
          <a:xfrm>
            <a:off x="9477375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5" name="Shape 75"/>
          <p:cNvSpPr/>
          <p:nvPr/>
        </p:nvSpPr>
        <p:spPr>
          <a:xfrm>
            <a:off x="9772650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6" name="Shape 76"/>
          <p:cNvSpPr/>
          <p:nvPr/>
        </p:nvSpPr>
        <p:spPr>
          <a:xfrm>
            <a:off x="10067925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7" name="Shape 77"/>
          <p:cNvSpPr/>
          <p:nvPr/>
        </p:nvSpPr>
        <p:spPr>
          <a:xfrm>
            <a:off x="10363200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8" name="Shape 78"/>
          <p:cNvSpPr/>
          <p:nvPr/>
        </p:nvSpPr>
        <p:spPr>
          <a:xfrm>
            <a:off x="10658475" y="37528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79" name="Shape 79"/>
          <p:cNvSpPr/>
          <p:nvPr/>
        </p:nvSpPr>
        <p:spPr>
          <a:xfrm>
            <a:off x="8001000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0" name="Shape 80"/>
          <p:cNvSpPr/>
          <p:nvPr/>
        </p:nvSpPr>
        <p:spPr>
          <a:xfrm>
            <a:off x="8296275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1" name="Shape 81"/>
          <p:cNvSpPr/>
          <p:nvPr/>
        </p:nvSpPr>
        <p:spPr>
          <a:xfrm>
            <a:off x="8591550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2" name="Shape 82"/>
          <p:cNvSpPr/>
          <p:nvPr/>
        </p:nvSpPr>
        <p:spPr>
          <a:xfrm>
            <a:off x="8886825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3" name="Shape 83"/>
          <p:cNvSpPr/>
          <p:nvPr/>
        </p:nvSpPr>
        <p:spPr>
          <a:xfrm>
            <a:off x="9182100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4" name="Shape 84"/>
          <p:cNvSpPr/>
          <p:nvPr/>
        </p:nvSpPr>
        <p:spPr>
          <a:xfrm>
            <a:off x="9477375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5" name="Shape 85"/>
          <p:cNvSpPr/>
          <p:nvPr/>
        </p:nvSpPr>
        <p:spPr>
          <a:xfrm>
            <a:off x="9772650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6" name="Shape 86"/>
          <p:cNvSpPr/>
          <p:nvPr/>
        </p:nvSpPr>
        <p:spPr>
          <a:xfrm>
            <a:off x="10067925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7" name="Shape 87"/>
          <p:cNvSpPr/>
          <p:nvPr/>
        </p:nvSpPr>
        <p:spPr>
          <a:xfrm>
            <a:off x="10363200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10658475" y="40481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89" name="Shape 89"/>
          <p:cNvSpPr/>
          <p:nvPr/>
        </p:nvSpPr>
        <p:spPr>
          <a:xfrm>
            <a:off x="8001000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0" name="Shape 90"/>
          <p:cNvSpPr/>
          <p:nvPr/>
        </p:nvSpPr>
        <p:spPr>
          <a:xfrm>
            <a:off x="8296275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1" name="Shape 91"/>
          <p:cNvSpPr/>
          <p:nvPr/>
        </p:nvSpPr>
        <p:spPr>
          <a:xfrm>
            <a:off x="8591550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2" name="Shape 92"/>
          <p:cNvSpPr/>
          <p:nvPr/>
        </p:nvSpPr>
        <p:spPr>
          <a:xfrm>
            <a:off x="8886825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3" name="Shape 93"/>
          <p:cNvSpPr/>
          <p:nvPr/>
        </p:nvSpPr>
        <p:spPr>
          <a:xfrm>
            <a:off x="9182100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4" name="Shape 94"/>
          <p:cNvSpPr/>
          <p:nvPr/>
        </p:nvSpPr>
        <p:spPr>
          <a:xfrm>
            <a:off x="9477375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5" name="Shape 95"/>
          <p:cNvSpPr/>
          <p:nvPr/>
        </p:nvSpPr>
        <p:spPr>
          <a:xfrm>
            <a:off x="9772650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6" name="Shape 96"/>
          <p:cNvSpPr/>
          <p:nvPr/>
        </p:nvSpPr>
        <p:spPr>
          <a:xfrm>
            <a:off x="10067925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7" name="Shape 97"/>
          <p:cNvSpPr/>
          <p:nvPr/>
        </p:nvSpPr>
        <p:spPr>
          <a:xfrm>
            <a:off x="10363200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8" name="Shape 98"/>
          <p:cNvSpPr/>
          <p:nvPr/>
        </p:nvSpPr>
        <p:spPr>
          <a:xfrm>
            <a:off x="10658475" y="434340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99" name="Shape 99"/>
          <p:cNvSpPr/>
          <p:nvPr/>
        </p:nvSpPr>
        <p:spPr>
          <a:xfrm>
            <a:off x="8001000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0" name="Shape 100"/>
          <p:cNvSpPr/>
          <p:nvPr/>
        </p:nvSpPr>
        <p:spPr>
          <a:xfrm>
            <a:off x="8296275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1" name="Shape 101"/>
          <p:cNvSpPr/>
          <p:nvPr/>
        </p:nvSpPr>
        <p:spPr>
          <a:xfrm>
            <a:off x="8591550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2" name="Shape 102"/>
          <p:cNvSpPr/>
          <p:nvPr/>
        </p:nvSpPr>
        <p:spPr>
          <a:xfrm>
            <a:off x="8886825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3" name="Shape 103"/>
          <p:cNvSpPr/>
          <p:nvPr/>
        </p:nvSpPr>
        <p:spPr>
          <a:xfrm>
            <a:off x="9182100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4" name="Shape 104"/>
          <p:cNvSpPr/>
          <p:nvPr/>
        </p:nvSpPr>
        <p:spPr>
          <a:xfrm>
            <a:off x="9477375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5" name="Shape 105"/>
          <p:cNvSpPr/>
          <p:nvPr/>
        </p:nvSpPr>
        <p:spPr>
          <a:xfrm>
            <a:off x="9772650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6" name="Shape 106"/>
          <p:cNvSpPr/>
          <p:nvPr/>
        </p:nvSpPr>
        <p:spPr>
          <a:xfrm>
            <a:off x="10067925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7" name="Shape 107"/>
          <p:cNvSpPr/>
          <p:nvPr/>
        </p:nvSpPr>
        <p:spPr>
          <a:xfrm>
            <a:off x="10363200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8" name="Shape 108"/>
          <p:cNvSpPr/>
          <p:nvPr/>
        </p:nvSpPr>
        <p:spPr>
          <a:xfrm>
            <a:off x="10658475" y="463867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09" name="Shape 109"/>
          <p:cNvSpPr/>
          <p:nvPr/>
        </p:nvSpPr>
        <p:spPr>
          <a:xfrm>
            <a:off x="8001000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0" name="Shape 110"/>
          <p:cNvSpPr/>
          <p:nvPr/>
        </p:nvSpPr>
        <p:spPr>
          <a:xfrm>
            <a:off x="8296275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1" name="Shape 111"/>
          <p:cNvSpPr/>
          <p:nvPr/>
        </p:nvSpPr>
        <p:spPr>
          <a:xfrm>
            <a:off x="8591550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2" name="Shape 112"/>
          <p:cNvSpPr/>
          <p:nvPr/>
        </p:nvSpPr>
        <p:spPr>
          <a:xfrm>
            <a:off x="8886825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9182100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4" name="Shape 114"/>
          <p:cNvSpPr/>
          <p:nvPr/>
        </p:nvSpPr>
        <p:spPr>
          <a:xfrm>
            <a:off x="9477375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5" name="Shape 115"/>
          <p:cNvSpPr/>
          <p:nvPr/>
        </p:nvSpPr>
        <p:spPr>
          <a:xfrm>
            <a:off x="9772650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6" name="Shape 116"/>
          <p:cNvSpPr/>
          <p:nvPr/>
        </p:nvSpPr>
        <p:spPr>
          <a:xfrm>
            <a:off x="10067925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7" name="Shape 117"/>
          <p:cNvSpPr/>
          <p:nvPr/>
        </p:nvSpPr>
        <p:spPr>
          <a:xfrm>
            <a:off x="10363200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8" name="Shape 118"/>
          <p:cNvSpPr/>
          <p:nvPr/>
        </p:nvSpPr>
        <p:spPr>
          <a:xfrm>
            <a:off x="10658475" y="4933950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19" name="Shape 119"/>
          <p:cNvSpPr/>
          <p:nvPr/>
        </p:nvSpPr>
        <p:spPr>
          <a:xfrm>
            <a:off x="8001000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0" name="Shape 120"/>
          <p:cNvSpPr/>
          <p:nvPr/>
        </p:nvSpPr>
        <p:spPr>
          <a:xfrm>
            <a:off x="8296275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1" name="Shape 121"/>
          <p:cNvSpPr/>
          <p:nvPr/>
        </p:nvSpPr>
        <p:spPr>
          <a:xfrm>
            <a:off x="8591550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2" name="Shape 122"/>
          <p:cNvSpPr/>
          <p:nvPr/>
        </p:nvSpPr>
        <p:spPr>
          <a:xfrm>
            <a:off x="8886825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3" name="Shape 123"/>
          <p:cNvSpPr/>
          <p:nvPr/>
        </p:nvSpPr>
        <p:spPr>
          <a:xfrm>
            <a:off x="9182100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4" name="Shape 124"/>
          <p:cNvSpPr/>
          <p:nvPr/>
        </p:nvSpPr>
        <p:spPr>
          <a:xfrm>
            <a:off x="9477375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9772650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6" name="Shape 126"/>
          <p:cNvSpPr/>
          <p:nvPr/>
        </p:nvSpPr>
        <p:spPr>
          <a:xfrm>
            <a:off x="10067925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7" name="Shape 127"/>
          <p:cNvSpPr/>
          <p:nvPr/>
        </p:nvSpPr>
        <p:spPr>
          <a:xfrm>
            <a:off x="10363200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8" name="Shape 128"/>
          <p:cNvSpPr/>
          <p:nvPr/>
        </p:nvSpPr>
        <p:spPr>
          <a:xfrm>
            <a:off x="10658475" y="5229225"/>
            <a:ext cx="247650" cy="247650"/>
          </a:xfrm>
          <a:prstGeom prst="rect">
            <a:avLst/>
          </a:prstGeom>
          <a:solidFill>
            <a:srgbClr val="E4E9F4"/>
          </a:solidFill>
        </p:spPr>
        <p:txBody>
          <a:bodyPr/>
          <a:lstStyle/>
          <a:p/>
        </p:txBody>
      </p:sp>
      <p:sp>
        <p:nvSpPr>
          <p:cNvPr id="129" name="Shape 129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Целое разделено на 100 равных клеток; выделена четверть.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4 / 10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Как найти процент от числа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619125" y="2762250"/>
            <a:ext cx="10877550" cy="511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200 × 25 / 100 = 50 ₽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619125" y="5334000"/>
            <a:ext cx="106870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303E69"/>
                </a:solidFill>
                <a:latin typeface="Manrope"/>
                <a:ea typeface="Manrope"/>
              </a:rPr>
              <a:t>Сначала выбираем целое: 200 ₽. Четверть от него — 50 ₽.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Пример: 25% от 200 рублей.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5 / 10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Скидка 20% на товар за 1 500 ₽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619125" y="2762250"/>
            <a:ext cx="10877550" cy="102244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1 500 × 0,20 = 300 ₽</a:t>
            </a: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 xml:space="preserve">
</a:t>
            </a: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1 500 − 300 = 1 200 ₽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619125" y="5334000"/>
            <a:ext cx="106870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303E69"/>
                </a:solidFill>
                <a:latin typeface="Manrope"/>
                <a:ea typeface="Manrope"/>
              </a:rPr>
              <a:t>300 ₽ — размер скидки; 1 200 ₽ — новая цена.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Скидка считается от первоначальной цены.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6 / 10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Увеличение на 10% от 500 ₽</a:t>
            </a:r>
            <a:endParaRPr lang="en-US"/>
          </a:p>
        </p:txBody>
      </p:sp>
      <p:sp>
        <p:nvSpPr>
          <p:cNvPr id="145" name="Shape 145"/>
          <p:cNvSpPr/>
          <p:nvPr/>
        </p:nvSpPr>
        <p:spPr>
          <a:xfrm>
            <a:off x="619125" y="2762250"/>
            <a:ext cx="10877550" cy="102244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500 × 0,10 = 50 ₽</a:t>
            </a: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 xml:space="preserve">
</a:t>
            </a:r>
            <a:r>
              <a:rPr sz="3300" b="0" i="0">
                <a:solidFill>
                  <a:srgbClr val="303E69"/>
                </a:solidFill>
                <a:latin typeface="Manrope"/>
                <a:ea typeface="Manrope"/>
              </a:rPr>
              <a:t>500 + 50 = 550 ₽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619125" y="5334000"/>
            <a:ext cx="106870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303E69"/>
                </a:solidFill>
                <a:latin typeface="Manrope"/>
                <a:ea typeface="Manrope"/>
              </a:rPr>
              <a:t>После увеличения осталось 110% исходной суммы.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При росте прибавляем процентную часть к исходной величине.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7 / 10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Почему +20% и −20% не дают ноль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5715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52" name="Shape 152"/>
          <p:cNvSpPr/>
          <p:nvPr/>
        </p:nvSpPr>
        <p:spPr>
          <a:xfrm>
            <a:off x="7429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53" name="Shape 153"/>
          <p:cNvSpPr/>
          <p:nvPr/>
        </p:nvSpPr>
        <p:spPr>
          <a:xfrm>
            <a:off x="7429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100 ₽</a:t>
            </a:r>
            <a:endParaRPr lang="en-US"/>
          </a:p>
        </p:txBody>
      </p:sp>
      <p:sp>
        <p:nvSpPr>
          <p:cNvPr id="154" name="Shape 154"/>
          <p:cNvSpPr/>
          <p:nvPr/>
        </p:nvSpPr>
        <p:spPr>
          <a:xfrm>
            <a:off x="7429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Исходная цена</a:t>
            </a:r>
            <a:endParaRPr lang="en-US"/>
          </a:p>
        </p:txBody>
      </p:sp>
      <p:sp>
        <p:nvSpPr>
          <p:cNvPr id="155" name="Shape 155"/>
          <p:cNvSpPr/>
          <p:nvPr/>
        </p:nvSpPr>
        <p:spPr>
          <a:xfrm>
            <a:off x="33718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56" name="Shape 156"/>
          <p:cNvSpPr/>
          <p:nvPr/>
        </p:nvSpPr>
        <p:spPr>
          <a:xfrm>
            <a:off x="35433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57" name="Shape 157"/>
          <p:cNvSpPr/>
          <p:nvPr/>
        </p:nvSpPr>
        <p:spPr>
          <a:xfrm>
            <a:off x="35433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120 ₽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35433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Рост 20% от 100</a:t>
            </a:r>
            <a:endParaRPr lang="en-US"/>
          </a:p>
        </p:txBody>
      </p:sp>
      <p:sp>
        <p:nvSpPr>
          <p:cNvPr id="159" name="Shape 159"/>
          <p:cNvSpPr/>
          <p:nvPr/>
        </p:nvSpPr>
        <p:spPr>
          <a:xfrm>
            <a:off x="61722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60" name="Shape 160"/>
          <p:cNvSpPr/>
          <p:nvPr/>
        </p:nvSpPr>
        <p:spPr>
          <a:xfrm>
            <a:off x="63436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61" name="Shape 161"/>
          <p:cNvSpPr/>
          <p:nvPr/>
        </p:nvSpPr>
        <p:spPr>
          <a:xfrm>
            <a:off x="63436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24 ₽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63436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20% от новой цены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89725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64" name="Shape 164"/>
          <p:cNvSpPr/>
          <p:nvPr/>
        </p:nvSpPr>
        <p:spPr>
          <a:xfrm>
            <a:off x="91440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91440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96 ₽</a:t>
            </a:r>
            <a:endParaRPr lang="en-US"/>
          </a:p>
        </p:txBody>
      </p:sp>
      <p:sp>
        <p:nvSpPr>
          <p:cNvPr id="166" name="Shape 166"/>
          <p:cNvSpPr/>
          <p:nvPr/>
        </p:nvSpPr>
        <p:spPr>
          <a:xfrm>
            <a:off x="91440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120 − 24</a:t>
            </a:r>
            <a:endParaRPr lang="en-US"/>
          </a:p>
        </p:txBody>
      </p:sp>
      <p:sp>
        <p:nvSpPr>
          <p:cNvPr id="167" name="Shape 16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Считаем последовательно: база второго изменения уже другая.</a:t>
            </a:r>
            <a:endParaRPr lang="en-US"/>
          </a:p>
        </p:txBody>
      </p:sp>
      <p:sp>
        <p:nvSpPr>
          <p:cNvPr id="168" name="Shape 16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142875" y="142875"/>
            <a:ext cx="11906250" cy="6572250"/>
          </a:xfrm>
          <a:prstGeom prst="roundRect">
            <a:avLst>
              <a:gd name="adj" fmla="val 5507"/>
            </a:avLst>
          </a:prstGeom>
          <a:solidFill>
            <a:srgbClr val="EEEDE5"/>
          </a:solidFill>
        </p:spPr>
        <p:txBody>
          <a:bodyPr/>
          <a:lstStyle/>
          <a:p/>
        </p:txBody>
      </p:sp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7000" y="6191250"/>
            <a:ext cx="1333500" cy="28575"/>
          </a:xfrm>
          <a:prstGeom prst="rect">
            <a:avLst/>
          </a:prstGeom>
        </p:spPr>
      </p:pic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3700" y="6324600"/>
            <a:ext cx="1066800" cy="28575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0400" y="6457950"/>
            <a:ext cx="800100" cy="28575"/>
          </a:xfrm>
          <a:prstGeom prst="rect">
            <a:avLst/>
          </a:prstGeom>
        </p:spPr>
      </p:pic>
      <p:sp>
        <p:nvSpPr>
          <p:cNvPr id="170" name="Shape 170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8 / 10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Практика: решите без подсказки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609600" y="2524125"/>
            <a:ext cx="5267325" cy="3429000"/>
          </a:xfrm>
          <a:prstGeom prst="roundRect">
            <a:avLst>
              <a:gd name="adj" fmla="val 7778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73" name="Shape 173"/>
          <p:cNvSpPr/>
          <p:nvPr/>
        </p:nvSpPr>
        <p:spPr>
          <a:xfrm>
            <a:off x="847725" y="2686050"/>
            <a:ext cx="685800" cy="39826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137"/>
              </a:lnSpc>
              <a:buNone/>
            </a:pPr>
            <a:r>
              <a:rPr sz="2550" b="1" i="0">
                <a:solidFill>
                  <a:srgbClr val="EEEDE5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74" name="Shape 174"/>
          <p:cNvSpPr/>
          <p:nvPr/>
        </p:nvSpPr>
        <p:spPr>
          <a:xfrm>
            <a:off x="1676400" y="2714625"/>
            <a:ext cx="39243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EEEDE5"/>
                </a:solidFill>
                <a:latin typeface="Manrope"/>
                <a:ea typeface="Manrope"/>
              </a:rPr>
              <a:t>Задание 1</a:t>
            </a:r>
            <a:endParaRPr lang="en-US"/>
          </a:p>
        </p:txBody>
      </p:sp>
      <p:sp>
        <p:nvSpPr>
          <p:cNvPr id="175" name="Shape 175"/>
          <p:cNvSpPr/>
          <p:nvPr/>
        </p:nvSpPr>
        <p:spPr>
          <a:xfrm>
            <a:off x="866775" y="3486150"/>
            <a:ext cx="4733925" cy="10188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75"/>
              </a:lnSpc>
              <a:buNone/>
            </a:pPr>
            <a:r>
              <a:rPr sz="2175" b="0" i="0">
                <a:solidFill>
                  <a:srgbClr val="EEEDE5"/>
                </a:solidFill>
                <a:latin typeface="Manrope"/>
                <a:ea typeface="Manrope"/>
              </a:rPr>
              <a:t>В кружке 600 участников. 15% выбрали шахматы. Сколько это человек?</a:t>
            </a:r>
            <a:endParaRPr lang="en-US"/>
          </a:p>
        </p:txBody>
      </p:sp>
      <p:sp>
        <p:nvSpPr>
          <p:cNvPr id="176" name="Shape 176"/>
          <p:cNvSpPr/>
          <p:nvPr/>
        </p:nvSpPr>
        <p:spPr>
          <a:xfrm>
            <a:off x="866775" y="5048250"/>
            <a:ext cx="4733925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EEEDE5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77" name="Shape 177"/>
          <p:cNvSpPr/>
          <p:nvPr/>
        </p:nvSpPr>
        <p:spPr>
          <a:xfrm>
            <a:off x="6181725" y="2524125"/>
            <a:ext cx="5267325" cy="3429000"/>
          </a:xfrm>
          <a:prstGeom prst="roundRect">
            <a:avLst>
              <a:gd name="adj" fmla="val 7778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78" name="Shape 178"/>
          <p:cNvSpPr/>
          <p:nvPr/>
        </p:nvSpPr>
        <p:spPr>
          <a:xfrm>
            <a:off x="6419850" y="2686050"/>
            <a:ext cx="685800" cy="39826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137"/>
              </a:lnSpc>
              <a:buNone/>
            </a:pPr>
            <a:r>
              <a:rPr sz="2550" b="1" i="0">
                <a:solidFill>
                  <a:srgbClr val="EEEDE5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79" name="Shape 179"/>
          <p:cNvSpPr/>
          <p:nvPr/>
        </p:nvSpPr>
        <p:spPr>
          <a:xfrm>
            <a:off x="7248525" y="2714625"/>
            <a:ext cx="39243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EEEDE5"/>
                </a:solidFill>
                <a:latin typeface="Manrope"/>
                <a:ea typeface="Manrope"/>
              </a:rPr>
              <a:t>Задание 2</a:t>
            </a:r>
            <a:endParaRPr lang="en-US"/>
          </a:p>
        </p:txBody>
      </p:sp>
      <p:sp>
        <p:nvSpPr>
          <p:cNvPr id="180" name="Shape 180"/>
          <p:cNvSpPr/>
          <p:nvPr/>
        </p:nvSpPr>
        <p:spPr>
          <a:xfrm>
            <a:off x="6438900" y="3486150"/>
            <a:ext cx="4733925" cy="679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75"/>
              </a:lnSpc>
              <a:buNone/>
            </a:pPr>
            <a:r>
              <a:rPr sz="2175" b="0" i="0">
                <a:solidFill>
                  <a:srgbClr val="EEEDE5"/>
                </a:solidFill>
                <a:latin typeface="Manrope"/>
                <a:ea typeface="Manrope"/>
              </a:rPr>
              <a:t>Рюкзак стоит 1 200 ₽. Скидка 25%. Какова цена после скидки?</a:t>
            </a:r>
            <a:endParaRPr lang="en-US"/>
          </a:p>
        </p:txBody>
      </p:sp>
      <p:sp>
        <p:nvSpPr>
          <p:cNvPr id="181" name="Shape 181"/>
          <p:cNvSpPr/>
          <p:nvPr/>
        </p:nvSpPr>
        <p:spPr>
          <a:xfrm>
            <a:off x="6438900" y="5048250"/>
            <a:ext cx="4733925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EEEDE5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2" name="Shape 18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Сначала запишите исходную величину, затем вычисление и единицы.</a:t>
            </a:r>
            <a:endParaRPr lang="en-US"/>
          </a:p>
        </p:txBody>
      </p:sp>
      <p:sp>
        <p:nvSpPr>
          <p:cNvPr id="183" name="Shape 18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142875" y="142875"/>
            <a:ext cx="11906250" cy="6572250"/>
          </a:xfrm>
          <a:prstGeom prst="roundRect">
            <a:avLst>
              <a:gd name="adj" fmla="val 5507"/>
            </a:avLst>
          </a:prstGeom>
          <a:solidFill>
            <a:srgbClr val="EEEDE5"/>
          </a:solidFill>
        </p:spPr>
        <p:txBody>
          <a:bodyPr/>
          <a:lstStyle/>
          <a:p/>
        </p:txBody>
      </p:sp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7000" y="6191250"/>
            <a:ext cx="1333500" cy="28575"/>
          </a:xfrm>
          <a:prstGeom prst="rect">
            <a:avLst/>
          </a:prstGeom>
        </p:spPr>
      </p:pic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3700" y="6324600"/>
            <a:ext cx="1066800" cy="28575"/>
          </a:xfrm>
          <a:prstGeom prst="rect">
            <a:avLst/>
          </a:prstGeom>
        </p:spPr>
      </p:pic>
      <p:pic>
        <p:nvPicPr>
          <p:cNvPr id="112" name="Presenton Native SVG Image 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0400" y="6457950"/>
            <a:ext cx="800100" cy="28575"/>
          </a:xfrm>
          <a:prstGeom prst="rect">
            <a:avLst/>
          </a:prstGeom>
        </p:spPr>
      </p:pic>
      <p:sp>
        <p:nvSpPr>
          <p:cNvPr id="185" name="Shape 185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9 / 10</a:t>
            </a:r>
            <a:endParaRPr lang="en-US"/>
          </a:p>
        </p:txBody>
      </p:sp>
      <p:sp>
        <p:nvSpPr>
          <p:cNvPr id="186" name="Shape 186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Ответы и объяснение</a:t>
            </a:r>
            <a:endParaRPr lang="en-US"/>
          </a:p>
        </p:txBody>
      </p:sp>
      <p:sp>
        <p:nvSpPr>
          <p:cNvPr id="187" name="Shape 187"/>
          <p:cNvSpPr/>
          <p:nvPr/>
        </p:nvSpPr>
        <p:spPr>
          <a:xfrm>
            <a:off x="609600" y="2524125"/>
            <a:ext cx="5267325" cy="3429000"/>
          </a:xfrm>
          <a:prstGeom prst="roundRect">
            <a:avLst>
              <a:gd name="adj" fmla="val 7778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88" name="Shape 188"/>
          <p:cNvSpPr/>
          <p:nvPr/>
        </p:nvSpPr>
        <p:spPr>
          <a:xfrm>
            <a:off x="847725" y="2686050"/>
            <a:ext cx="685800" cy="39826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137"/>
              </a:lnSpc>
              <a:buNone/>
            </a:pPr>
            <a:r>
              <a:rPr sz="2550" b="1" i="0">
                <a:solidFill>
                  <a:srgbClr val="EEEDE5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89" name="Shape 189"/>
          <p:cNvSpPr/>
          <p:nvPr/>
        </p:nvSpPr>
        <p:spPr>
          <a:xfrm>
            <a:off x="1676400" y="2714625"/>
            <a:ext cx="39243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EEEDE5"/>
                </a:solidFill>
                <a:latin typeface="Manrope"/>
                <a:ea typeface="Manrope"/>
              </a:rPr>
              <a:t>1: 90 человек</a:t>
            </a:r>
            <a:endParaRPr lang="en-US"/>
          </a:p>
        </p:txBody>
      </p:sp>
      <p:sp>
        <p:nvSpPr>
          <p:cNvPr id="190" name="Shape 190"/>
          <p:cNvSpPr/>
          <p:nvPr/>
        </p:nvSpPr>
        <p:spPr>
          <a:xfrm>
            <a:off x="866775" y="3486150"/>
            <a:ext cx="4733925" cy="679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75"/>
              </a:lnSpc>
              <a:buNone/>
            </a:pPr>
            <a:r>
              <a:rPr sz="2175" b="0" i="0">
                <a:solidFill>
                  <a:srgbClr val="EEEDE5"/>
                </a:solidFill>
                <a:latin typeface="Manrope"/>
                <a:ea typeface="Manrope"/>
              </a:rPr>
              <a:t>600 × 15 / 100 = 90. Целое — все 600 участников.</a:t>
            </a:r>
            <a:endParaRPr lang="en-US"/>
          </a:p>
        </p:txBody>
      </p:sp>
      <p:sp>
        <p:nvSpPr>
          <p:cNvPr id="191" name="Shape 191"/>
          <p:cNvSpPr/>
          <p:nvPr/>
        </p:nvSpPr>
        <p:spPr>
          <a:xfrm>
            <a:off x="866775" y="5048250"/>
            <a:ext cx="4733925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EEEDE5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2" name="Shape 192"/>
          <p:cNvSpPr/>
          <p:nvPr/>
        </p:nvSpPr>
        <p:spPr>
          <a:xfrm>
            <a:off x="6181725" y="2524125"/>
            <a:ext cx="5267325" cy="3429000"/>
          </a:xfrm>
          <a:prstGeom prst="roundRect">
            <a:avLst>
              <a:gd name="adj" fmla="val 7778"/>
            </a:avLst>
          </a:prstGeom>
          <a:solidFill>
            <a:srgbClr val="303E69"/>
          </a:solidFill>
        </p:spPr>
        <p:txBody>
          <a:bodyPr/>
          <a:lstStyle/>
          <a:p/>
        </p:txBody>
      </p:sp>
      <p:sp>
        <p:nvSpPr>
          <p:cNvPr id="193" name="Shape 193"/>
          <p:cNvSpPr/>
          <p:nvPr/>
        </p:nvSpPr>
        <p:spPr>
          <a:xfrm>
            <a:off x="6419850" y="2686050"/>
            <a:ext cx="685800" cy="39826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137"/>
              </a:lnSpc>
              <a:buNone/>
            </a:pPr>
            <a:r>
              <a:rPr sz="2550" b="1" i="0">
                <a:solidFill>
                  <a:srgbClr val="EEEDE5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94" name="Shape 194"/>
          <p:cNvSpPr/>
          <p:nvPr/>
        </p:nvSpPr>
        <p:spPr>
          <a:xfrm>
            <a:off x="7248525" y="2714625"/>
            <a:ext cx="39243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EEEDE5"/>
                </a:solidFill>
                <a:latin typeface="Manrope"/>
                <a:ea typeface="Manrope"/>
              </a:rPr>
              <a:t>2: 900 ₽</a:t>
            </a:r>
            <a:endParaRPr lang="en-US"/>
          </a:p>
        </p:txBody>
      </p:sp>
      <p:sp>
        <p:nvSpPr>
          <p:cNvPr id="195" name="Shape 195"/>
          <p:cNvSpPr/>
          <p:nvPr/>
        </p:nvSpPr>
        <p:spPr>
          <a:xfrm>
            <a:off x="6438900" y="3486150"/>
            <a:ext cx="4733925" cy="679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75"/>
              </a:lnSpc>
              <a:buNone/>
            </a:pPr>
            <a:r>
              <a:rPr sz="2175" b="0" i="0">
                <a:solidFill>
                  <a:srgbClr val="EEEDE5"/>
                </a:solidFill>
                <a:latin typeface="Manrope"/>
                <a:ea typeface="Manrope"/>
              </a:rPr>
              <a:t>Скидка: 1 200 × 0,25 = 300 ₽. Цена: 1 200 − 300 = 900 ₽.</a:t>
            </a:r>
            <a:endParaRPr lang="en-US"/>
          </a:p>
        </p:txBody>
      </p:sp>
      <p:sp>
        <p:nvSpPr>
          <p:cNvPr id="196" name="Shape 196"/>
          <p:cNvSpPr/>
          <p:nvPr/>
        </p:nvSpPr>
        <p:spPr>
          <a:xfrm>
            <a:off x="6438900" y="5048250"/>
            <a:ext cx="4733925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EEEDE5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7" name="Shape 19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Сравните ход решения, а не только конечное число.</a:t>
            </a:r>
            <a:endParaRPr lang="en-US"/>
          </a:p>
        </p:txBody>
      </p:sp>
      <p:sp>
        <p:nvSpPr>
          <p:cNvPr id="198" name="Shape 19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142875" y="142875"/>
            <a:ext cx="11906250" cy="6572250"/>
          </a:xfrm>
          <a:prstGeom prst="roundRect">
            <a:avLst>
              <a:gd name="adj" fmla="val 5507"/>
            </a:avLst>
          </a:prstGeom>
          <a:solidFill>
            <a:srgbClr val="EEEDE5"/>
          </a:solidFill>
        </p:spPr>
        <p:txBody>
          <a:bodyPr/>
          <a:lstStyle/>
          <a:p/>
        </p:txBody>
      </p:sp>
      <p:pic>
        <p:nvPicPr>
          <p:cNvPr id="113" name="Presenton Native SVG Image 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7000" y="6191250"/>
            <a:ext cx="1333500" cy="28575"/>
          </a:xfrm>
          <a:prstGeom prst="rect">
            <a:avLst/>
          </a:prstGeom>
        </p:spPr>
      </p:pic>
      <p:pic>
        <p:nvPicPr>
          <p:cNvPr id="114" name="Presenton Native SVG Image 1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3700" y="6324600"/>
            <a:ext cx="1066800" cy="28575"/>
          </a:xfrm>
          <a:prstGeom prst="rect">
            <a:avLst/>
          </a:prstGeom>
        </p:spPr>
      </p:pic>
      <p:pic>
        <p:nvPicPr>
          <p:cNvPr id="115" name="Presenton Native SVG Image 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0400" y="6457950"/>
            <a:ext cx="800100" cy="28575"/>
          </a:xfrm>
          <a:prstGeom prst="rect">
            <a:avLst/>
          </a:prstGeom>
        </p:spPr>
      </p:pic>
      <p:sp>
        <p:nvSpPr>
          <p:cNvPr id="200" name="Shape 200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Учёба · 10 / 10</a:t>
            </a:r>
            <a:endParaRPr lang="en-US"/>
          </a:p>
        </p:txBody>
      </p:sp>
      <p:sp>
        <p:nvSpPr>
          <p:cNvPr id="201" name="Shape 201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303E69"/>
                </a:solidFill>
                <a:latin typeface="Oswald"/>
                <a:ea typeface="Oswald"/>
              </a:rPr>
              <a:t>Всегда называйте исходное целое</a:t>
            </a:r>
            <a:endParaRPr lang="en-US"/>
          </a:p>
        </p:txBody>
      </p:sp>
      <p:sp>
        <p:nvSpPr>
          <p:cNvPr id="202" name="Shape 202"/>
          <p:cNvSpPr/>
          <p:nvPr/>
        </p:nvSpPr>
        <p:spPr>
          <a:xfrm>
            <a:off x="619125" y="247650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203" name="Shape 203"/>
          <p:cNvSpPr/>
          <p:nvPr/>
        </p:nvSpPr>
        <p:spPr>
          <a:xfrm>
            <a:off x="1428750" y="2476500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Процент</a:t>
            </a:r>
            <a:endParaRPr lang="en-US"/>
          </a:p>
        </p:txBody>
      </p:sp>
      <p:sp>
        <p:nvSpPr>
          <p:cNvPr id="204" name="Shape 204"/>
          <p:cNvSpPr/>
          <p:nvPr/>
        </p:nvSpPr>
        <p:spPr>
          <a:xfrm>
            <a:off x="1428750" y="2952750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Часть от выбранного целого</a:t>
            </a:r>
            <a:endParaRPr lang="en-US"/>
          </a:p>
        </p:txBody>
      </p:sp>
      <p:sp>
        <p:nvSpPr>
          <p:cNvPr id="205" name="Shape 205"/>
          <p:cNvSpPr/>
          <p:nvPr/>
        </p:nvSpPr>
        <p:spPr>
          <a:xfrm>
            <a:off x="619125" y="3667125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206" name="Shape 206"/>
          <p:cNvSpPr/>
          <p:nvPr/>
        </p:nvSpPr>
        <p:spPr>
          <a:xfrm>
            <a:off x="1428750" y="3667125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Скидка и рост</a:t>
            </a:r>
            <a:endParaRPr lang="en-US"/>
          </a:p>
        </p:txBody>
      </p:sp>
      <p:sp>
        <p:nvSpPr>
          <p:cNvPr id="207" name="Shape 207"/>
          <p:cNvSpPr/>
          <p:nvPr/>
        </p:nvSpPr>
        <p:spPr>
          <a:xfrm>
            <a:off x="1428750" y="4143375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Вычислить часть и вычесть или прибавить</a:t>
            </a:r>
            <a:endParaRPr lang="en-US"/>
          </a:p>
        </p:txBody>
      </p:sp>
      <p:sp>
        <p:nvSpPr>
          <p:cNvPr id="208" name="Shape 208"/>
          <p:cNvSpPr/>
          <p:nvPr/>
        </p:nvSpPr>
        <p:spPr>
          <a:xfrm>
            <a:off x="619125" y="4857750"/>
            <a:ext cx="609600" cy="3513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67"/>
              </a:lnSpc>
              <a:buNone/>
            </a:pPr>
            <a:r>
              <a:rPr sz="2250" b="1" i="0">
                <a:solidFill>
                  <a:srgbClr val="303E69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209" name="Shape 209"/>
          <p:cNvSpPr/>
          <p:nvPr/>
        </p:nvSpPr>
        <p:spPr>
          <a:xfrm>
            <a:off x="1428750" y="4857750"/>
            <a:ext cx="9686925" cy="3280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1" i="0">
                <a:solidFill>
                  <a:srgbClr val="303E69"/>
                </a:solidFill>
                <a:latin typeface="Manrope"/>
                <a:ea typeface="Manrope"/>
              </a:rPr>
              <a:t>Самостоятельно</a:t>
            </a:r>
            <a:endParaRPr lang="en-US"/>
          </a:p>
        </p:txBody>
      </p:sp>
      <p:sp>
        <p:nvSpPr>
          <p:cNvPr id="210" name="Shape 210"/>
          <p:cNvSpPr/>
          <p:nvPr/>
        </p:nvSpPr>
        <p:spPr>
          <a:xfrm>
            <a:off x="1428750" y="5334000"/>
            <a:ext cx="9686925" cy="2811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14"/>
              </a:lnSpc>
              <a:buNone/>
            </a:pPr>
            <a:r>
              <a:rPr sz="1800" b="0" i="0">
                <a:solidFill>
                  <a:srgbClr val="303E69"/>
                </a:solidFill>
                <a:latin typeface="Manrope"/>
                <a:ea typeface="Manrope"/>
              </a:rPr>
              <a:t>Придумайте задачу на 10% и решите двумя способами</a:t>
            </a:r>
            <a:endParaRPr lang="en-US"/>
          </a:p>
        </p:txBody>
      </p:sp>
      <p:sp>
        <p:nvSpPr>
          <p:cNvPr id="211" name="Shape 21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303E69"/>
                </a:solidFill>
                <a:latin typeface="Manrope"/>
                <a:ea typeface="Manrope"/>
              </a:rPr>
              <a:t>Проверка: что взято за 100%, что вычислено и в каких единицах?</a:t>
            </a:r>
            <a:endParaRPr lang="en-US"/>
          </a:p>
        </p:txBody>
      </p:sp>
      <p:sp>
        <p:nvSpPr>
          <p:cNvPr id="212" name="Shape 21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303E69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urok-matematiki-procenty</dc:title>
  <dc:subject>Generated by Presenton export-core</dc:subject>
  <dc:creator>Presenton</dc:creator>
  <cp:lastModifiedBy>Presenton</cp:lastModifiedBy>
  <dcterms:created xsi:type="dcterms:W3CDTF">2026-10-21T07:59:05.801Z</dcterms:created>
  <dcterms:modified xsi:type="dcterms:W3CDTF">2026-10-21T07:59:05.801Z</dcterms:modified>
</cp:coreProperties>
</file>