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Северный контур
Планирование и организация строительных работ
Демонстрационный профиль компании
Все сведения о компании — демонстрационные. В презентации нет реальных контактов, клиентов и завершённых объектов.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важно заказчику
Демонстрационный набор задач до начала проекта.
Объём: Какие работы входят и где проходят границы.
Календарь: Когда нужны решения, материалы и доступ на объект.
Качество: Кто проверяет результат каждого этапа.
В реальном предложении свяжите задачи с конкретным объектом. Не обещайте универсальный срок без обследования.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Направления в демонстрационном профиле
Ни одно направление не подтверждает реальную квалификацию вымышленной компании.
Подготовка: Сбор исходных данных и планирование работ.
Организация: Координация исполнителей и поставок.
Сопровождение: Документирование проверок и передача результата.
В рабочей версии укажите только подтверждённые виды деятельности. При необходимости добавьте реальные разрешительные документы.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Работа по согласованным этапам
Переход к следующему этапу — после согласования результата предыдущего.
Обследование: Исходные условия
План: Объём и календарь
Работы: Контроль точек
Передача: Документы и замечания
Сроки и стоимость определяются отдельно. В этой схеме нет обещания, что любой объект укладывается в одинаковый календарь.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Демонстрационная карточка объекта
Условный объект: подготовка офисного помещения. Не реализованный кейс.
Карточка показывает поля планирования. Не дописывайте площадь, бюджет и эффект как факты реального проекта.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Команда по ролям
Роли в учебной модели; фотографии и биографии не используются.
Руководитель проекта: Календарь, изменения и коммуникация
Исполнители: Работы по согласованной документации
Контроль качества: Проверки, замечания и фиксация
В реальном профиле уточните ответственность и независимость проверки. Роль не является заявлением о наличии конкретного специалиста.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фиксируется качество
Демонстрационная модель контроля, не сертификат и не подтверждение соответствия.
Критерий: Что принимаем
Проверка: Кто и когда
Запись: Фото и документ
Закрытие: Исправить замечания
Для реального объекта критерии определяются проектом и применимыми требованиями. Не называйте эту схему сертифицированной системой.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Форматы сотрудничества
Окончательный состав зависит от объекта и согласованного договора.
Не обещайте фиксированную цену до определения объёма. Для каждого формата назовите ответственного со стороны заказчика.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нужно для старта
Три пакета информации помогают уточнить задачу.
Объект: Адрес, назначение, доступ и ограничения.
Документы: Планы, проект и согласованные требования.
Решения: Приоритеты, бюджетный ориентир и ответственный.
В публичный профиль не включайте конфиденциальные сведения реального заказчика. Материалы передаются по согласованному каналу.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Следующий шаг — обсудить исходные данные
Сначала уточнить задачу и границы, затем составить план и предложение.
Подготовить: Документы и вопросы по объекту
Согласовать: Объём обследования и ответственность
Зафиксировать: Результат обсуждения и следующий этап
Вместо фиктивных контактов в реальной версии укажите проверенные контакты своей организации.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1.png"/><Relationship Id="rId5" Type="http://schemas.openxmlformats.org/officeDocument/2006/relationships/image" Target="../media/presenton-native-svg-1-1.svg"/><Relationship Id="rId6" Type="http://schemas.openxmlformats.org/officeDocument/2006/relationships/image" Target="../media/presenton-native-svg-2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.png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.png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6.pn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Raster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266700" y="847725"/>
            <a:ext cx="11658600" cy="5743575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266700" y="3552825"/>
            <a:ext cx="11658600" cy="3038475"/>
          </a:xfrm>
          <a:prstGeom prst="roundRect">
            <a:avLst>
              <a:gd name="adj" fmla="val 11285"/>
            </a:avLst>
          </a:prstGeom>
          <a:solidFill>
            <a:srgbClr val="101019">
              <a:alpha val="12000"/>
            </a:srgbClr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638175" y="3705225"/>
            <a:ext cx="3752850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FFFFFF"/>
                </a:solidFill>
                <a:latin typeface="Manrope"/>
                <a:ea typeface="Manrope"/>
              </a:rPr>
              <a:t>Модель компании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609600" y="4314825"/>
            <a:ext cx="8982075" cy="8617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786"/>
              </a:lnSpc>
              <a:buNone/>
            </a:pPr>
            <a:r>
              <a:rPr sz="5850" b="0" i="0" spc="0">
                <a:solidFill>
                  <a:srgbClr val="FFFFFF"/>
                </a:solidFill>
                <a:latin typeface="Manrope"/>
                <a:ea typeface="Manrope"/>
              </a:rPr>
              <a:t>Северный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609600" y="5242917"/>
            <a:ext cx="8982075" cy="8617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786"/>
              </a:lnSpc>
              <a:buNone/>
            </a:pPr>
            <a:r>
              <a:rPr sz="5850" b="0" i="0" spc="0">
                <a:solidFill>
                  <a:srgbClr val="FFFFFF"/>
                </a:solidFill>
                <a:latin typeface="Manrope"/>
                <a:ea typeface="Manrope"/>
              </a:rPr>
              <a:t>контур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10982325" y="1066800"/>
            <a:ext cx="695325" cy="2819400"/>
          </a:xfrm>
          <a:prstGeom prst="roundRect">
            <a:avLst>
              <a:gd name="adj" fmla="val 49315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58525" y="3219450"/>
            <a:ext cx="533400" cy="533400"/>
          </a:xfrm>
          <a:prstGeom prst="rect">
            <a:avLst/>
          </a:prstGeom>
        </p:spPr>
      </p:pic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91875" y="3352800"/>
            <a:ext cx="266700" cy="26670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1 / 10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457200" y="1057275"/>
            <a:ext cx="354330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Manrope"/>
                <a:ea typeface="Manrope"/>
              </a:rPr>
              <a:t>Что важно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457200" y="1697980"/>
            <a:ext cx="354330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Manrope"/>
                <a:ea typeface="Manrope"/>
              </a:rPr>
              <a:t>заказчику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504825" y="4352925"/>
            <a:ext cx="3248025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FFFFFF"/>
                </a:solidFill>
                <a:latin typeface="Manrope"/>
                <a:ea typeface="Manrope"/>
              </a:rPr>
              <a:t>Демонстрационный набор задач до начала проекта.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4295775" y="857250"/>
            <a:ext cx="7629525" cy="5734050"/>
          </a:xfrm>
          <a:prstGeom prst="roundRect">
            <a:avLst>
              <a:gd name="adj" fmla="val 5316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4543425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16" name="Shape 16"/>
          <p:cNvSpPr/>
          <p:nvPr/>
        </p:nvSpPr>
        <p:spPr>
          <a:xfrm>
            <a:off x="4714875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4714875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Объём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4714875" y="2457450"/>
            <a:ext cx="19367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Какие работы входят и где проходят границы.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6956375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20" name="Shape 20"/>
          <p:cNvSpPr/>
          <p:nvPr/>
        </p:nvSpPr>
        <p:spPr>
          <a:xfrm>
            <a:off x="7127825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7127825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Календарь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7127825" y="2457450"/>
            <a:ext cx="1936700" cy="685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Когда нужны решения, материалы и доступ на объект.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9369326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46BBD3"/>
          </a:solidFill>
        </p:spPr>
        <p:txBody>
          <a:bodyPr/>
          <a:lstStyle/>
          <a:p/>
        </p:txBody>
      </p:sp>
      <p:sp>
        <p:nvSpPr>
          <p:cNvPr id="24" name="Shape 24"/>
          <p:cNvSpPr/>
          <p:nvPr/>
        </p:nvSpPr>
        <p:spPr>
          <a:xfrm>
            <a:off x="9540776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9540776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Качество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9540776" y="2457450"/>
            <a:ext cx="1936700" cy="685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Кто проверяет результат каждого этапа.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28" name="Shape 28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2 / 10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457200" y="1057275"/>
            <a:ext cx="4086225" cy="33144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10"/>
              </a:lnSpc>
              <a:buNone/>
            </a:pPr>
            <a:r>
              <a:rPr sz="2250" b="0" i="0" spc="0">
                <a:solidFill>
                  <a:srgbClr val="FFFFFF"/>
                </a:solidFill>
                <a:latin typeface="Manrope"/>
                <a:ea typeface="Manrope"/>
              </a:rPr>
              <a:t>Направления в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457200" y="1675954"/>
            <a:ext cx="4086225" cy="33144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10"/>
              </a:lnSpc>
              <a:buNone/>
            </a:pPr>
            <a:r>
              <a:rPr sz="2250" b="0" i="0" spc="0">
                <a:solidFill>
                  <a:srgbClr val="FFFFFF"/>
                </a:solidFill>
                <a:latin typeface="Manrope"/>
                <a:ea typeface="Manrope"/>
              </a:rPr>
              <a:t>демонстрационном профиле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495300" y="4543425"/>
            <a:ext cx="3571875" cy="1060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FFFFFF"/>
                </a:solidFill>
                <a:latin typeface="Manrope"/>
                <a:ea typeface="Manrope"/>
              </a:rPr>
              <a:t>Ни одно направление не подтверждает реальную квалификацию вымышленной компании.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4838700" y="857250"/>
            <a:ext cx="7086600" cy="5734050"/>
          </a:xfrm>
          <a:prstGeom prst="roundRect">
            <a:avLst>
              <a:gd name="adj" fmla="val 4651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5257800" y="1352550"/>
            <a:ext cx="1968401" cy="3886200"/>
          </a:xfrm>
          <a:prstGeom prst="roundRect">
            <a:avLst>
              <a:gd name="adj" fmla="val 5807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36" name="Shape 36"/>
          <p:cNvSpPr/>
          <p:nvPr/>
        </p:nvSpPr>
        <p:spPr>
          <a:xfrm>
            <a:off x="5429250" y="1524000"/>
            <a:ext cx="16445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5429250" y="1971675"/>
            <a:ext cx="16445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Подготовка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5429250" y="2781300"/>
            <a:ext cx="1644551" cy="914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Сбор исходных данных и планирование работ.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7378601" y="1352550"/>
            <a:ext cx="1968401" cy="3886200"/>
          </a:xfrm>
          <a:prstGeom prst="roundRect">
            <a:avLst>
              <a:gd name="adj" fmla="val 5807"/>
            </a:avLst>
          </a:prstGeom>
          <a:solidFill>
            <a:srgbClr val="89C9D5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7550051" y="1524000"/>
            <a:ext cx="16445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7550051" y="1971675"/>
            <a:ext cx="16445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Организация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7550051" y="2781300"/>
            <a:ext cx="1644551" cy="685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Координация исполнителей и поставок.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9499550" y="1352550"/>
            <a:ext cx="1968401" cy="3886200"/>
          </a:xfrm>
          <a:prstGeom prst="roundRect">
            <a:avLst>
              <a:gd name="adj" fmla="val 5807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44" name="Shape 44"/>
          <p:cNvSpPr/>
          <p:nvPr/>
        </p:nvSpPr>
        <p:spPr>
          <a:xfrm>
            <a:off x="9671000" y="1524000"/>
            <a:ext cx="16445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9671000" y="1971675"/>
            <a:ext cx="1644551" cy="2132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80"/>
              </a:lnSpc>
              <a:buNone/>
            </a:pPr>
            <a:r>
              <a:rPr sz="1500" b="1" i="0">
                <a:solidFill>
                  <a:srgbClr val="FFFFFF"/>
                </a:solidFill>
                <a:latin typeface="Manrope"/>
                <a:ea typeface="Manrope"/>
              </a:rPr>
              <a:t>Сопровождение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9671000" y="2781300"/>
            <a:ext cx="1644551" cy="61704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20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Документирование проверок и передача результата.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3 / 10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resenton Raster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266700" y="857250"/>
            <a:ext cx="4143375" cy="1552575"/>
          </a:xfrm>
          <a:prstGeom prst="rect">
            <a:avLst/>
          </a:prstGeom>
        </p:spPr>
      </p:pic>
      <p:sp>
        <p:nvSpPr>
          <p:cNvPr id="51" name="Shape 51"/>
          <p:cNvSpPr/>
          <p:nvPr/>
        </p:nvSpPr>
        <p:spPr>
          <a:xfrm>
            <a:off x="4895850" y="1057275"/>
            <a:ext cx="6657975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FFFFFF"/>
                </a:solidFill>
                <a:latin typeface="Manrope"/>
                <a:ea typeface="Manrope"/>
              </a:rPr>
              <a:t>Работа по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4895850" y="1664940"/>
            <a:ext cx="6657975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FFFFFF"/>
                </a:solidFill>
                <a:latin typeface="Manrope"/>
                <a:ea typeface="Manrope"/>
              </a:rPr>
              <a:t>согласованным этапам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266700" y="2667000"/>
            <a:ext cx="11658600" cy="3924300"/>
          </a:xfrm>
          <a:prstGeom prst="roundRect">
            <a:avLst>
              <a:gd name="adj" fmla="val 6553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57150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55" name="Shape 55"/>
          <p:cNvSpPr/>
          <p:nvPr/>
        </p:nvSpPr>
        <p:spPr>
          <a:xfrm>
            <a:off x="74295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74295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Обследование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74295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Исходные условия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337185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317F93"/>
          </a:solidFill>
        </p:spPr>
        <p:txBody>
          <a:bodyPr/>
          <a:lstStyle/>
          <a:p/>
        </p:txBody>
      </p:sp>
      <p:sp>
        <p:nvSpPr>
          <p:cNvPr id="59" name="Shape 59"/>
          <p:cNvSpPr/>
          <p:nvPr/>
        </p:nvSpPr>
        <p:spPr>
          <a:xfrm>
            <a:off x="354330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354330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План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354330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Объём и календарь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617220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63" name="Shape 63"/>
          <p:cNvSpPr/>
          <p:nvPr/>
        </p:nvSpPr>
        <p:spPr>
          <a:xfrm>
            <a:off x="634365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634365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Работы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634365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Контроль точек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897255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914400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914400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Передача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914400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Документы и замечания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71" name="Shape 71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4 / 10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Переход к следующему этапу — после согласования результата предыдущего.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266700" y="857250"/>
            <a:ext cx="3524250" cy="5734050"/>
          </a:xfrm>
          <a:prstGeom prst="roundRect">
            <a:avLst>
              <a:gd name="adj" fmla="val 7568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76" name="Shape 76"/>
          <p:cNvSpPr/>
          <p:nvPr/>
        </p:nvSpPr>
        <p:spPr>
          <a:xfrm>
            <a:off x="609600" y="1057275"/>
            <a:ext cx="28384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 spc="0">
                <a:solidFill>
                  <a:srgbClr val="141416"/>
                </a:solidFill>
                <a:latin typeface="Manrope"/>
                <a:ea typeface="Manrope"/>
              </a:rPr>
              <a:t>Демонстрационная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609600" y="1653778"/>
            <a:ext cx="28384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 spc="0">
                <a:solidFill>
                  <a:srgbClr val="141416"/>
                </a:solidFill>
                <a:latin typeface="Manrope"/>
                <a:ea typeface="Manrope"/>
              </a:rPr>
              <a:t>карточка объекта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628650" y="4371975"/>
            <a:ext cx="2790825" cy="114895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41416"/>
                </a:solidFill>
                <a:latin typeface="Manrope"/>
                <a:ea typeface="Manrope"/>
              </a:rPr>
              <a:t>Условный объект: подготовка офисного помещения. Не реализованный кейс.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4219575" y="1590675"/>
            <a:ext cx="3643313" cy="754261"/>
          </a:xfrm>
          <a:prstGeom prst="rect">
            <a:avLst/>
          </a:prstGeom>
          <a:solidFill>
            <a:srgbClr val="F5A49C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0" name="Shape 80"/>
          <p:cNvSpPr/>
          <p:nvPr/>
        </p:nvSpPr>
        <p:spPr>
          <a:xfrm>
            <a:off x="4286250" y="1858268"/>
            <a:ext cx="87213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41416"/>
                </a:solidFill>
                <a:latin typeface="Manrope"/>
                <a:ea typeface="Manrope"/>
              </a:rPr>
              <a:t>Параметр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7862888" y="1590675"/>
            <a:ext cx="3643313" cy="754261"/>
          </a:xfrm>
          <a:prstGeom prst="rect">
            <a:avLst/>
          </a:prstGeom>
          <a:solidFill>
            <a:srgbClr val="F5A49C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2" name="Shape 82"/>
          <p:cNvSpPr/>
          <p:nvPr/>
        </p:nvSpPr>
        <p:spPr>
          <a:xfrm>
            <a:off x="7929563" y="1858268"/>
            <a:ext cx="135880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41416"/>
                </a:solidFill>
                <a:latin typeface="Manrope"/>
                <a:ea typeface="Manrope"/>
              </a:rPr>
              <a:t>Что фиксируем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4219575" y="2344936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4" name="Shape 84"/>
          <p:cNvSpPr/>
          <p:nvPr/>
        </p:nvSpPr>
        <p:spPr>
          <a:xfrm>
            <a:off x="4286250" y="2618036"/>
            <a:ext cx="137844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Исходные данные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7862888" y="2344936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6" name="Shape 86"/>
          <p:cNvSpPr/>
          <p:nvPr/>
        </p:nvSpPr>
        <p:spPr>
          <a:xfrm>
            <a:off x="7929563" y="2618036"/>
            <a:ext cx="309071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План помещения и ограничения доступа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4219575" y="3099346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4286250" y="3372445"/>
            <a:ext cx="101649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Зависимости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7862888" y="3099346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0" name="Shape 90"/>
          <p:cNvSpPr/>
          <p:nvPr/>
        </p:nvSpPr>
        <p:spPr>
          <a:xfrm>
            <a:off x="7929563" y="3372445"/>
            <a:ext cx="241696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Готовность проекта и поставок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4219575" y="3853755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2" name="Shape 92"/>
          <p:cNvSpPr/>
          <p:nvPr/>
        </p:nvSpPr>
        <p:spPr>
          <a:xfrm>
            <a:off x="4286250" y="4126855"/>
            <a:ext cx="155525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Контрольные точки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7862888" y="3853755"/>
            <a:ext cx="3643313" cy="754410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4" name="Shape 94"/>
          <p:cNvSpPr/>
          <p:nvPr/>
        </p:nvSpPr>
        <p:spPr>
          <a:xfrm>
            <a:off x="7929563" y="4126855"/>
            <a:ext cx="259109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Приёмка скрытых работ и этапов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4219575" y="4608165"/>
            <a:ext cx="3643313" cy="754261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6" name="Shape 96"/>
          <p:cNvSpPr/>
          <p:nvPr/>
        </p:nvSpPr>
        <p:spPr>
          <a:xfrm>
            <a:off x="4286250" y="4881265"/>
            <a:ext cx="732383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Передача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7862888" y="4608165"/>
            <a:ext cx="3643313" cy="754261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8" name="Shape 98"/>
          <p:cNvSpPr/>
          <p:nvPr/>
        </p:nvSpPr>
        <p:spPr>
          <a:xfrm>
            <a:off x="7929563" y="4881265"/>
            <a:ext cx="199042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Акты и список замечаний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4229100" y="6286500"/>
            <a:ext cx="7448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01" name="Shape 101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5 / 10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41416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266700" y="857250"/>
            <a:ext cx="11658600" cy="5734050"/>
          </a:xfrm>
          <a:prstGeom prst="roundRect">
            <a:avLst>
              <a:gd name="adj" fmla="val 4651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05" name="Shape 105"/>
          <p:cNvSpPr/>
          <p:nvPr/>
        </p:nvSpPr>
        <p:spPr>
          <a:xfrm>
            <a:off x="619125" y="1057275"/>
            <a:ext cx="10877550" cy="5854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11"/>
              </a:lnSpc>
              <a:buNone/>
            </a:pPr>
            <a:r>
              <a:rPr sz="3975" b="0" i="0" spc="0">
                <a:solidFill>
                  <a:srgbClr val="141416"/>
                </a:solidFill>
                <a:latin typeface="Manrope"/>
                <a:ea typeface="Manrope"/>
              </a:rPr>
              <a:t>Команда по ролям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609600" y="2009775"/>
            <a:ext cx="3514725" cy="3714750"/>
          </a:xfrm>
          <a:prstGeom prst="roundRect">
            <a:avLst>
              <a:gd name="adj" fmla="val 3252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07" name="Shape 107"/>
          <p:cNvSpPr/>
          <p:nvPr/>
        </p:nvSpPr>
        <p:spPr>
          <a:xfrm>
            <a:off x="781050" y="2181225"/>
            <a:ext cx="31908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781050" y="2628900"/>
            <a:ext cx="31908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Руководитель проекта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781050" y="3438525"/>
            <a:ext cx="3190875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Календарь, изменения и коммуникация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4276725" y="2009775"/>
            <a:ext cx="3514725" cy="3714750"/>
          </a:xfrm>
          <a:prstGeom prst="roundRect">
            <a:avLst>
              <a:gd name="adj" fmla="val 3252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111" name="Shape 111"/>
          <p:cNvSpPr/>
          <p:nvPr/>
        </p:nvSpPr>
        <p:spPr>
          <a:xfrm>
            <a:off x="4448175" y="2181225"/>
            <a:ext cx="31908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4448175" y="2628900"/>
            <a:ext cx="31908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Исполнители</a:t>
            </a:r>
            <a:endParaRPr lang="en-US"/>
          </a:p>
        </p:txBody>
      </p:sp>
      <p:sp>
        <p:nvSpPr>
          <p:cNvPr id="113" name="Shape 113"/>
          <p:cNvSpPr/>
          <p:nvPr/>
        </p:nvSpPr>
        <p:spPr>
          <a:xfrm>
            <a:off x="4448175" y="3438525"/>
            <a:ext cx="31908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Работы по согласованной документации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7943850" y="2009775"/>
            <a:ext cx="3514725" cy="3714750"/>
          </a:xfrm>
          <a:prstGeom prst="roundRect">
            <a:avLst>
              <a:gd name="adj" fmla="val 3252"/>
            </a:avLst>
          </a:prstGeom>
          <a:solidFill>
            <a:srgbClr val="D4EBF0"/>
          </a:solidFill>
        </p:spPr>
        <p:txBody>
          <a:bodyPr/>
          <a:lstStyle/>
          <a:p/>
        </p:txBody>
      </p:sp>
      <p:sp>
        <p:nvSpPr>
          <p:cNvPr id="115" name="Shape 115"/>
          <p:cNvSpPr/>
          <p:nvPr/>
        </p:nvSpPr>
        <p:spPr>
          <a:xfrm>
            <a:off x="8115300" y="2181225"/>
            <a:ext cx="31908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8115300" y="2628900"/>
            <a:ext cx="31908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Контроль качества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8115300" y="3438525"/>
            <a:ext cx="3190875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Проверки, замечания и фиксация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19" name="Shape 119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6 / 10</a:t>
            </a:r>
            <a:endParaRPr lang="en-US"/>
          </a:p>
        </p:txBody>
      </p:sp>
      <p:sp>
        <p:nvSpPr>
          <p:cNvPr id="121" name="Shape 12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41416"/>
                </a:solidFill>
                <a:latin typeface="Manrope"/>
                <a:ea typeface="Manrope"/>
              </a:rPr>
              <a:t>Роли в учебной модели; фотографии и биографии не используются.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41416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resenton Raster Image 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266700" y="857250"/>
            <a:ext cx="4143375" cy="1552575"/>
          </a:xfrm>
          <a:prstGeom prst="rect">
            <a:avLst/>
          </a:prstGeom>
        </p:spPr>
      </p:pic>
      <p:sp>
        <p:nvSpPr>
          <p:cNvPr id="123" name="Shape 123"/>
          <p:cNvSpPr/>
          <p:nvPr/>
        </p:nvSpPr>
        <p:spPr>
          <a:xfrm>
            <a:off x="4895850" y="1057275"/>
            <a:ext cx="6657975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FFFFFF"/>
                </a:solidFill>
                <a:latin typeface="Manrope"/>
                <a:ea typeface="Manrope"/>
              </a:rPr>
              <a:t>Как фиксируется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4895850" y="1664940"/>
            <a:ext cx="6657975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FFFFFF"/>
                </a:solidFill>
                <a:latin typeface="Manrope"/>
                <a:ea typeface="Manrope"/>
              </a:rPr>
              <a:t>качество</a:t>
            </a:r>
            <a:endParaRPr lang="en-US"/>
          </a:p>
        </p:txBody>
      </p:sp>
      <p:sp>
        <p:nvSpPr>
          <p:cNvPr id="125" name="Shape 125"/>
          <p:cNvSpPr/>
          <p:nvPr/>
        </p:nvSpPr>
        <p:spPr>
          <a:xfrm>
            <a:off x="266700" y="2667000"/>
            <a:ext cx="11658600" cy="3924300"/>
          </a:xfrm>
          <a:prstGeom prst="roundRect">
            <a:avLst>
              <a:gd name="adj" fmla="val 6553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26" name="Shape 126"/>
          <p:cNvSpPr/>
          <p:nvPr/>
        </p:nvSpPr>
        <p:spPr>
          <a:xfrm>
            <a:off x="57150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127" name="Shape 127"/>
          <p:cNvSpPr/>
          <p:nvPr/>
        </p:nvSpPr>
        <p:spPr>
          <a:xfrm>
            <a:off x="74295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74295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Критерий</a:t>
            </a:r>
            <a:endParaRPr lang="en-US"/>
          </a:p>
        </p:txBody>
      </p:sp>
      <p:sp>
        <p:nvSpPr>
          <p:cNvPr id="129" name="Shape 129"/>
          <p:cNvSpPr/>
          <p:nvPr/>
        </p:nvSpPr>
        <p:spPr>
          <a:xfrm>
            <a:off x="74295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Что принимаем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337185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317F93"/>
          </a:solidFill>
        </p:spPr>
        <p:txBody>
          <a:bodyPr/>
          <a:lstStyle/>
          <a:p/>
        </p:txBody>
      </p:sp>
      <p:sp>
        <p:nvSpPr>
          <p:cNvPr id="131" name="Shape 131"/>
          <p:cNvSpPr/>
          <p:nvPr/>
        </p:nvSpPr>
        <p:spPr>
          <a:xfrm>
            <a:off x="354330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354330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354330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Кто и когда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617220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35" name="Shape 135"/>
          <p:cNvSpPr/>
          <p:nvPr/>
        </p:nvSpPr>
        <p:spPr>
          <a:xfrm>
            <a:off x="634365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634365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Запись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634365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Фото и документ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8972550" y="3152775"/>
            <a:ext cx="2647950" cy="2590800"/>
          </a:xfrm>
          <a:prstGeom prst="roundRect">
            <a:avLst>
              <a:gd name="adj" fmla="val 4412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139" name="Shape 139"/>
          <p:cNvSpPr/>
          <p:nvPr/>
        </p:nvSpPr>
        <p:spPr>
          <a:xfrm>
            <a:off x="9144000" y="33242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9144000" y="37719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Закрытие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9144000" y="45815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Исправить замечания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43" name="Shape 143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7 / 10</a:t>
            </a:r>
            <a:endParaRPr lang="en-US"/>
          </a:p>
        </p:txBody>
      </p:sp>
      <p:sp>
        <p:nvSpPr>
          <p:cNvPr id="145" name="Shape 145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Демонстрационная модель контроля, не сертификат и не подтверждение соответствия.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266700" y="857250"/>
            <a:ext cx="3524250" cy="5734050"/>
          </a:xfrm>
          <a:prstGeom prst="roundRect">
            <a:avLst>
              <a:gd name="adj" fmla="val 7568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48" name="Shape 148"/>
          <p:cNvSpPr/>
          <p:nvPr/>
        </p:nvSpPr>
        <p:spPr>
          <a:xfrm>
            <a:off x="609600" y="1057275"/>
            <a:ext cx="2838450" cy="4198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06"/>
              </a:lnSpc>
              <a:buNone/>
            </a:pPr>
            <a:r>
              <a:rPr sz="2850" b="0" i="0" spc="0">
                <a:solidFill>
                  <a:srgbClr val="141416"/>
                </a:solidFill>
                <a:latin typeface="Manrope"/>
                <a:ea typeface="Manrope"/>
              </a:rPr>
              <a:t>Форматы</a:t>
            </a:r>
            <a:endParaRPr lang="en-US"/>
          </a:p>
        </p:txBody>
      </p:sp>
      <p:sp>
        <p:nvSpPr>
          <p:cNvPr id="149" name="Shape 149"/>
          <p:cNvSpPr/>
          <p:nvPr/>
        </p:nvSpPr>
        <p:spPr>
          <a:xfrm>
            <a:off x="609600" y="1653778"/>
            <a:ext cx="2838450" cy="4198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06"/>
              </a:lnSpc>
              <a:buNone/>
            </a:pPr>
            <a:r>
              <a:rPr sz="2850" b="0" i="0" spc="0">
                <a:solidFill>
                  <a:srgbClr val="141416"/>
                </a:solidFill>
                <a:latin typeface="Manrope"/>
                <a:ea typeface="Manrope"/>
              </a:rPr>
              <a:t>сотрудничества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628650" y="4371975"/>
            <a:ext cx="2790825" cy="8617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41416"/>
                </a:solidFill>
                <a:latin typeface="Manrope"/>
                <a:ea typeface="Manrope"/>
              </a:rPr>
              <a:t>Окончательный состав зависит от объекта и согласованного договора.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4219575" y="1590675"/>
            <a:ext cx="3643313" cy="942975"/>
          </a:xfrm>
          <a:prstGeom prst="rect">
            <a:avLst/>
          </a:prstGeom>
          <a:solidFill>
            <a:srgbClr val="F5A49C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2" name="Shape 152"/>
          <p:cNvSpPr/>
          <p:nvPr/>
        </p:nvSpPr>
        <p:spPr>
          <a:xfrm>
            <a:off x="4286250" y="1952625"/>
            <a:ext cx="696367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41416"/>
                </a:solidFill>
                <a:latin typeface="Manrope"/>
                <a:ea typeface="Manrope"/>
              </a:rPr>
              <a:t>Формат</a:t>
            </a:r>
            <a:endParaRPr lang="en-US"/>
          </a:p>
        </p:txBody>
      </p:sp>
      <p:sp>
        <p:nvSpPr>
          <p:cNvPr id="153" name="Shape 153"/>
          <p:cNvSpPr/>
          <p:nvPr/>
        </p:nvSpPr>
        <p:spPr>
          <a:xfrm>
            <a:off x="7862888" y="1590675"/>
            <a:ext cx="3643313" cy="942975"/>
          </a:xfrm>
          <a:prstGeom prst="rect">
            <a:avLst/>
          </a:prstGeom>
          <a:solidFill>
            <a:srgbClr val="F5A49C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4" name="Shape 154"/>
          <p:cNvSpPr/>
          <p:nvPr/>
        </p:nvSpPr>
        <p:spPr>
          <a:xfrm>
            <a:off x="7929563" y="1952625"/>
            <a:ext cx="747564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41416"/>
                </a:solidFill>
                <a:latin typeface="Manrope"/>
                <a:ea typeface="Manrope"/>
              </a:rPr>
              <a:t>Граница</a:t>
            </a:r>
            <a:endParaRPr lang="en-US"/>
          </a:p>
        </p:txBody>
      </p:sp>
      <p:sp>
        <p:nvSpPr>
          <p:cNvPr id="155" name="Shape 155"/>
          <p:cNvSpPr/>
          <p:nvPr/>
        </p:nvSpPr>
        <p:spPr>
          <a:xfrm>
            <a:off x="4219575" y="2533650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6" name="Shape 156"/>
          <p:cNvSpPr/>
          <p:nvPr/>
        </p:nvSpPr>
        <p:spPr>
          <a:xfrm>
            <a:off x="4286250" y="2901107"/>
            <a:ext cx="125328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Отдельный этап</a:t>
            </a:r>
            <a:endParaRPr lang="en-US"/>
          </a:p>
        </p:txBody>
      </p:sp>
      <p:sp>
        <p:nvSpPr>
          <p:cNvPr id="157" name="Shape 157"/>
          <p:cNvSpPr/>
          <p:nvPr/>
        </p:nvSpPr>
        <p:spPr>
          <a:xfrm>
            <a:off x="7862888" y="2533650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8" name="Shape 158"/>
          <p:cNvSpPr/>
          <p:nvPr/>
        </p:nvSpPr>
        <p:spPr>
          <a:xfrm>
            <a:off x="7929563" y="2901107"/>
            <a:ext cx="246310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Согласованный результат этапа</a:t>
            </a:r>
            <a:endParaRPr lang="en-US"/>
          </a:p>
        </p:txBody>
      </p:sp>
      <p:sp>
        <p:nvSpPr>
          <p:cNvPr id="159" name="Shape 159"/>
          <p:cNvSpPr/>
          <p:nvPr/>
        </p:nvSpPr>
        <p:spPr>
          <a:xfrm>
            <a:off x="4219575" y="3476625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0" name="Shape 160"/>
          <p:cNvSpPr/>
          <p:nvPr/>
        </p:nvSpPr>
        <p:spPr>
          <a:xfrm>
            <a:off x="4286250" y="3844082"/>
            <a:ext cx="103242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Координация</a:t>
            </a:r>
            <a:endParaRPr lang="en-US"/>
          </a:p>
        </p:txBody>
      </p:sp>
      <p:sp>
        <p:nvSpPr>
          <p:cNvPr id="161" name="Shape 161"/>
          <p:cNvSpPr/>
          <p:nvPr/>
        </p:nvSpPr>
        <p:spPr>
          <a:xfrm>
            <a:off x="7862888" y="3476625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2" name="Shape 162"/>
          <p:cNvSpPr/>
          <p:nvPr/>
        </p:nvSpPr>
        <p:spPr>
          <a:xfrm>
            <a:off x="7929563" y="3844082"/>
            <a:ext cx="323150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Управление графиком и взаимодействием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4219575" y="4419600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4" name="Shape 164"/>
          <p:cNvSpPr/>
          <p:nvPr/>
        </p:nvSpPr>
        <p:spPr>
          <a:xfrm>
            <a:off x="4286250" y="4787057"/>
            <a:ext cx="123333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Сопровождение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7862888" y="4419600"/>
            <a:ext cx="3643313" cy="942975"/>
          </a:xfrm>
          <a:prstGeom prst="rect">
            <a:avLst/>
          </a:prstGeom>
          <a:solidFill>
            <a:srgbClr val="EDED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6" name="Shape 166"/>
          <p:cNvSpPr/>
          <p:nvPr/>
        </p:nvSpPr>
        <p:spPr>
          <a:xfrm>
            <a:off x="7929563" y="4787057"/>
            <a:ext cx="201394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41416"/>
                </a:solidFill>
                <a:latin typeface="Manrope"/>
                <a:ea typeface="Manrope"/>
              </a:rPr>
              <a:t>Проверки и документация</a:t>
            </a:r>
            <a:endParaRPr lang="en-US"/>
          </a:p>
        </p:txBody>
      </p:sp>
      <p:sp>
        <p:nvSpPr>
          <p:cNvPr id="167" name="Shape 167"/>
          <p:cNvSpPr/>
          <p:nvPr/>
        </p:nvSpPr>
        <p:spPr>
          <a:xfrm>
            <a:off x="4229100" y="6286500"/>
            <a:ext cx="7448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68" name="Shape 168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69" name="Shape 169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70" name="Shape 170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8 / 10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41416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457200" y="1057275"/>
            <a:ext cx="354330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Manrope"/>
                <a:ea typeface="Manrope"/>
              </a:rPr>
              <a:t>Что нужно</a:t>
            </a:r>
            <a:endParaRPr lang="en-US"/>
          </a:p>
        </p:txBody>
      </p:sp>
      <p:sp>
        <p:nvSpPr>
          <p:cNvPr id="173" name="Shape 173"/>
          <p:cNvSpPr/>
          <p:nvPr/>
        </p:nvSpPr>
        <p:spPr>
          <a:xfrm>
            <a:off x="457200" y="1697980"/>
            <a:ext cx="354330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Manrope"/>
                <a:ea typeface="Manrope"/>
              </a:rPr>
              <a:t>для старта</a:t>
            </a:r>
            <a:endParaRPr lang="en-US"/>
          </a:p>
        </p:txBody>
      </p:sp>
      <p:sp>
        <p:nvSpPr>
          <p:cNvPr id="174" name="Shape 174"/>
          <p:cNvSpPr/>
          <p:nvPr/>
        </p:nvSpPr>
        <p:spPr>
          <a:xfrm>
            <a:off x="504825" y="4352925"/>
            <a:ext cx="3248025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FFFFFF"/>
                </a:solidFill>
                <a:latin typeface="Manrope"/>
                <a:ea typeface="Manrope"/>
              </a:rPr>
              <a:t>Три пакета информации помогают уточнить задачу.</a:t>
            </a:r>
            <a:endParaRPr lang="en-US"/>
          </a:p>
        </p:txBody>
      </p:sp>
      <p:sp>
        <p:nvSpPr>
          <p:cNvPr id="175" name="Shape 175"/>
          <p:cNvSpPr/>
          <p:nvPr/>
        </p:nvSpPr>
        <p:spPr>
          <a:xfrm>
            <a:off x="4295775" y="857250"/>
            <a:ext cx="7629525" cy="5734050"/>
          </a:xfrm>
          <a:prstGeom prst="roundRect">
            <a:avLst>
              <a:gd name="adj" fmla="val 5316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76" name="Shape 176"/>
          <p:cNvSpPr/>
          <p:nvPr/>
        </p:nvSpPr>
        <p:spPr>
          <a:xfrm>
            <a:off x="4543425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F04438"/>
          </a:solidFill>
        </p:spPr>
        <p:txBody>
          <a:bodyPr/>
          <a:lstStyle/>
          <a:p/>
        </p:txBody>
      </p:sp>
      <p:sp>
        <p:nvSpPr>
          <p:cNvPr id="177" name="Shape 177"/>
          <p:cNvSpPr/>
          <p:nvPr/>
        </p:nvSpPr>
        <p:spPr>
          <a:xfrm>
            <a:off x="4714875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78" name="Shape 178"/>
          <p:cNvSpPr/>
          <p:nvPr/>
        </p:nvSpPr>
        <p:spPr>
          <a:xfrm>
            <a:off x="4714875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Объект</a:t>
            </a:r>
            <a:endParaRPr lang="en-US"/>
          </a:p>
        </p:txBody>
      </p:sp>
      <p:sp>
        <p:nvSpPr>
          <p:cNvPr id="179" name="Shape 179"/>
          <p:cNvSpPr/>
          <p:nvPr/>
        </p:nvSpPr>
        <p:spPr>
          <a:xfrm>
            <a:off x="4714875" y="2457450"/>
            <a:ext cx="19367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Адрес, назначение, доступ и ограничения.</a:t>
            </a:r>
            <a:endParaRPr lang="en-US"/>
          </a:p>
        </p:txBody>
      </p:sp>
      <p:sp>
        <p:nvSpPr>
          <p:cNvPr id="180" name="Shape 180"/>
          <p:cNvSpPr/>
          <p:nvPr/>
        </p:nvSpPr>
        <p:spPr>
          <a:xfrm>
            <a:off x="6956375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81" name="Shape 181"/>
          <p:cNvSpPr/>
          <p:nvPr/>
        </p:nvSpPr>
        <p:spPr>
          <a:xfrm>
            <a:off x="7127825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82" name="Shape 182"/>
          <p:cNvSpPr/>
          <p:nvPr/>
        </p:nvSpPr>
        <p:spPr>
          <a:xfrm>
            <a:off x="7127825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Документы</a:t>
            </a:r>
            <a:endParaRPr lang="en-US"/>
          </a:p>
        </p:txBody>
      </p:sp>
      <p:sp>
        <p:nvSpPr>
          <p:cNvPr id="183" name="Shape 183"/>
          <p:cNvSpPr/>
          <p:nvPr/>
        </p:nvSpPr>
        <p:spPr>
          <a:xfrm>
            <a:off x="7127825" y="2457450"/>
            <a:ext cx="1936700" cy="685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Планы, проект и согласованные требования.</a:t>
            </a:r>
            <a:endParaRPr lang="en-US"/>
          </a:p>
        </p:txBody>
      </p:sp>
      <p:sp>
        <p:nvSpPr>
          <p:cNvPr id="184" name="Shape 184"/>
          <p:cNvSpPr/>
          <p:nvPr/>
        </p:nvSpPr>
        <p:spPr>
          <a:xfrm>
            <a:off x="9369326" y="1028700"/>
            <a:ext cx="2260550" cy="4886325"/>
          </a:xfrm>
          <a:prstGeom prst="roundRect">
            <a:avLst>
              <a:gd name="adj" fmla="val 5056"/>
            </a:avLst>
          </a:prstGeom>
          <a:solidFill>
            <a:srgbClr val="46BBD3"/>
          </a:solidFill>
        </p:spPr>
        <p:txBody>
          <a:bodyPr/>
          <a:lstStyle/>
          <a:p/>
        </p:txBody>
      </p:sp>
      <p:sp>
        <p:nvSpPr>
          <p:cNvPr id="185" name="Shape 185"/>
          <p:cNvSpPr/>
          <p:nvPr/>
        </p:nvSpPr>
        <p:spPr>
          <a:xfrm>
            <a:off x="9540776" y="1200150"/>
            <a:ext cx="19367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86" name="Shape 186"/>
          <p:cNvSpPr/>
          <p:nvPr/>
        </p:nvSpPr>
        <p:spPr>
          <a:xfrm>
            <a:off x="9540776" y="1647825"/>
            <a:ext cx="19367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Решения</a:t>
            </a:r>
            <a:endParaRPr lang="en-US"/>
          </a:p>
        </p:txBody>
      </p:sp>
      <p:sp>
        <p:nvSpPr>
          <p:cNvPr id="187" name="Shape 187"/>
          <p:cNvSpPr/>
          <p:nvPr/>
        </p:nvSpPr>
        <p:spPr>
          <a:xfrm>
            <a:off x="9540776" y="2457450"/>
            <a:ext cx="1936700" cy="685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Приоритеты, бюджетный ориентир и ответственный.</a:t>
            </a:r>
            <a:endParaRPr lang="en-US"/>
          </a:p>
        </p:txBody>
      </p:sp>
      <p:sp>
        <p:nvSpPr>
          <p:cNvPr id="188" name="Shape 188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89" name="Shape 189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90" name="Shape 190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9 / 10</a:t>
            </a:r>
            <a:endParaRPr lang="en-US"/>
          </a:p>
        </p:txBody>
      </p:sp>
      <p:sp>
        <p:nvSpPr>
          <p:cNvPr id="191" name="Shape 19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resenton Raster Image 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266700" y="847725"/>
            <a:ext cx="11658600" cy="5743575"/>
          </a:xfrm>
          <a:prstGeom prst="rect">
            <a:avLst/>
          </a:prstGeom>
        </p:spPr>
      </p:pic>
      <p:sp>
        <p:nvSpPr>
          <p:cNvPr id="192" name="Shape 192"/>
          <p:cNvSpPr/>
          <p:nvPr/>
        </p:nvSpPr>
        <p:spPr>
          <a:xfrm>
            <a:off x="457200" y="1190625"/>
            <a:ext cx="10668000" cy="4953000"/>
          </a:xfrm>
          <a:prstGeom prst="roundRect">
            <a:avLst>
              <a:gd name="adj" fmla="val 5385"/>
            </a:avLst>
          </a:prstGeom>
          <a:solidFill>
            <a:srgbClr val="141416">
              <a:alpha val="65000"/>
            </a:srgbClr>
          </a:solidFill>
        </p:spPr>
        <p:txBody>
          <a:bodyPr/>
          <a:lstStyle/>
          <a:p/>
        </p:txBody>
      </p:sp>
      <p:sp>
        <p:nvSpPr>
          <p:cNvPr id="193" name="Shape 193"/>
          <p:cNvSpPr/>
          <p:nvPr/>
        </p:nvSpPr>
        <p:spPr>
          <a:xfrm>
            <a:off x="619125" y="1428750"/>
            <a:ext cx="1030605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0" i="0" spc="0">
                <a:solidFill>
                  <a:srgbClr val="FFFFFF"/>
                </a:solidFill>
                <a:latin typeface="Manrope"/>
                <a:ea typeface="Manrope"/>
              </a:rPr>
              <a:t>Следующий шаг —</a:t>
            </a:r>
            <a:endParaRPr lang="en-US"/>
          </a:p>
        </p:txBody>
      </p:sp>
      <p:sp>
        <p:nvSpPr>
          <p:cNvPr id="194" name="Shape 194"/>
          <p:cNvSpPr/>
          <p:nvPr/>
        </p:nvSpPr>
        <p:spPr>
          <a:xfrm>
            <a:off x="619125" y="2190750"/>
            <a:ext cx="1030605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0" i="0" spc="0">
                <a:solidFill>
                  <a:srgbClr val="FFFFFF"/>
                </a:solidFill>
                <a:latin typeface="Manrope"/>
                <a:ea typeface="Manrope"/>
              </a:rPr>
              <a:t>обсудить исходные данные</a:t>
            </a:r>
            <a:endParaRPr lang="en-US"/>
          </a:p>
        </p:txBody>
      </p:sp>
      <p:sp>
        <p:nvSpPr>
          <p:cNvPr id="195" name="Shape 195"/>
          <p:cNvSpPr/>
          <p:nvPr/>
        </p:nvSpPr>
        <p:spPr>
          <a:xfrm>
            <a:off x="266700" y="190500"/>
            <a:ext cx="11658600" cy="619125"/>
          </a:xfrm>
          <a:prstGeom prst="roundRect">
            <a:avLst>
              <a:gd name="adj" fmla="val 44615"/>
            </a:avLst>
          </a:prstGeom>
          <a:solidFill>
            <a:srgbClr val="141416"/>
          </a:solidFill>
        </p:spPr>
        <p:txBody>
          <a:bodyPr/>
          <a:lstStyle/>
          <a:p/>
        </p:txBody>
      </p:sp>
      <p:sp>
        <p:nvSpPr>
          <p:cNvPr id="196" name="Shape 196"/>
          <p:cNvSpPr/>
          <p:nvPr/>
        </p:nvSpPr>
        <p:spPr>
          <a:xfrm>
            <a:off x="466725" y="361950"/>
            <a:ext cx="36385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97" name="Shape 197"/>
          <p:cNvSpPr/>
          <p:nvPr/>
        </p:nvSpPr>
        <p:spPr>
          <a:xfrm>
            <a:off x="7496175" y="419100"/>
            <a:ext cx="4191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Работа · 10 / 10</a:t>
            </a:r>
            <a:endParaRPr lang="en-US"/>
          </a:p>
        </p:txBody>
      </p:sp>
      <p:sp>
        <p:nvSpPr>
          <p:cNvPr id="198" name="Shape 19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Сначала уточнить задачу и границы, затем составить план и предложение.</a:t>
            </a:r>
            <a:endParaRPr lang="en-US"/>
          </a:p>
        </p:txBody>
      </p:sp>
      <p:sp>
        <p:nvSpPr>
          <p:cNvPr id="199" name="Shape 199"/>
          <p:cNvSpPr/>
          <p:nvPr/>
        </p:nvSpPr>
        <p:spPr>
          <a:xfrm>
            <a:off x="533400" y="3667125"/>
            <a:ext cx="1106805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Подготовить: Документы и вопросы по объекту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Согласовать: Объём обследования и ответственность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Зафиксировать: Результат обсуждения и следующий этап</a:t>
            </a:r>
            <a:endParaRPr lang="en-US"/>
          </a:p>
        </p:txBody>
      </p:sp>
      <p:sp>
        <p:nvSpPr>
          <p:cNvPr id="200" name="Shape 20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prezentaciya-stroitelnoy-kompanii</dc:title>
  <dc:subject>Generated by Presenton export-core</dc:subject>
  <dc:creator>Presenton</dc:creator>
  <cp:lastModifiedBy>Presenton</cp:lastModifiedBy>
  <dcterms:created xsi:type="dcterms:W3CDTF">2026-10-21T07:59:15.472Z</dcterms:created>
  <dcterms:modified xsi:type="dcterms:W3CDTF">2026-10-21T07:59:15.472Z</dcterms:modified>
</cp:coreProperties>
</file>