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NotesMaster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NotesMaster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Порядок
Планировщик задач на день и неделю
Концепция мобильного приложения
В презентации нет метрик магазина, отзывов и установок. Все экраны нарисованы специально для этого концепта.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Пользовательская задача: выбрать главное
Человеку нужен короткий список выполнимых дел на сегодня и обзор обязательств недели.
Это гипотеза задачи. В реальном проекте уточните, для кого она особенно актуальна и как люди решают её сейчас.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Сценарий до продукта
Авторская гипотеза текущего процесса, не результат исследования.
Записка: Идея задачи
Чат: Дополнительные детали
Календарь: Дата выполнения
Память: Что сделать первым
Не утверждайте, что всем нужен ещё один планировщик. Спросите, где текущий процесс уже удобен.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Решение: связать задачу и время
Концепция объединяет быстрый ввод, приоритет дня и обзор недели.
Добавить: Название и срок
Выбрать: Главное на сегодня
Посмотреть: Нагрузку недели
В минимальном сценарии нет совместной работы и сложных автоматизаций. Уточните границы продукта.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Главный экран: фокус на сегодня
Авторский макет. Здесь появилась задача, созданная в следующем экране.
Объясните иерархию: главный пункт отличается текстовой меткой, а не одним цветом.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Создание одной задачи
Тот же концепт и та же задача; поля доступны для уточнения.
В реальном приложении проверьте ввод с клавиатуры, доступные подписи и сохранение при ошибках.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Обзор недели без смены контекста
Авторский макет недели; задача видна в том же сценарии.
Названия дней условные, не календарь реального пользователя. Не добавляйте личные данные в демонстрацию.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Принципы интерфейса
Принципы проектирования концепции, а не подтверждённые результаты usability-теста.
Ясность: Один главный пункт и понятные названия действий.
Один сценарий: Одна задача сохраняет название и срок на всех экранах.
Доступность: Не полагаться только на цвет; проверить контраст и фокус.
Реальную доступность и удобство нужно проверить на работающем интерфейсе с участниками.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Сценарий демонстрации
Один законченный путь вместо несвязанных экранов.
Добавить: Подготовить отчёт
Найти: В списке сегодня
Проверить: В обзоре недели
Завершить: Отметить выполнение
В живой демонстрации убедитесь, что изменения действительно сохраняются. В этом файле показан только макет.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Следующий шаг — проверить понятность
Дать человеку задачу и посмотреть, сможет ли он пройти сценарий.
Проверить: Понимание дня, срока и приоритета
Записать: Ошибки и вопросы без подсказок
Изменить: Макет по наблюдениям, затем проверить снова
Не выдавайте эту презентацию за релиз приложения. Завершите планом проверки концепта.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Native_Image_23.png"/><Relationship Id="rId6" Type="http://schemas.openxmlformats.org/officeDocument/2006/relationships/image" Target="../media/Presenton_Native_Image_25.png"/><Relationship Id="rId7" Type="http://schemas.openxmlformats.org/officeDocument/2006/relationships/image" Target="../media/presenton-native-svg-1-1.svg"/><Relationship Id="rId8" Type="http://schemas.openxmlformats.org/officeDocument/2006/relationships/image" Target="../media/presenton-native-svg-2-1.svg"/><Relationship Id="rId9" Type="http://schemas.openxmlformats.org/officeDocument/2006/relationships/image" Target="../media/presenton-native-svg-3-1.svg"/><Relationship Id="rId10" Type="http://schemas.openxmlformats.org/officeDocument/2006/relationships/image" Target="../media/presenton-native-svg-4-1.svg"/><Relationship Id="rId11" Type="http://schemas.openxmlformats.org/officeDocument/2006/relationships/image" Target="../media/presenton-native-svg-5-1.svg"/><Relationship Id="rId12" Type="http://schemas.openxmlformats.org/officeDocument/2006/relationships/image" Target="../media/presenton-native-svg-6-1.svg"/><Relationship Id="rId13" Type="http://schemas.openxmlformats.org/officeDocument/2006/relationships/image" Target="../media/presenton-native-svg-7-1.svg"/><Relationship Id="rId14" Type="http://schemas.openxmlformats.org/officeDocument/2006/relationships/image" Target="../media/presenton-native-svg-8-1.svg"/><Relationship Id="rId15" Type="http://schemas.openxmlformats.org/officeDocument/2006/relationships/image" Target="../media/presenton-native-svg-9-1.svg"/><Relationship Id="rId16" Type="http://schemas.openxmlformats.org/officeDocument/2006/relationships/image" Target="../media/presenton-native-svg-10-1.svg"/><Relationship Id="rId17" Type="http://schemas.openxmlformats.org/officeDocument/2006/relationships/image" Target="../media/presenton-native-svg-11-1.svg"/><Relationship Id="rId18" Type="http://schemas.openxmlformats.org/officeDocument/2006/relationships/image" Target="../media/presenton-native-svg-12-1.svg"/><Relationship Id="rId19" Type="http://schemas.openxmlformats.org/officeDocument/2006/relationships/image" Target="../media/presenton-native-svg-13-1.svg"/><Relationship Id="rId20" Type="http://schemas.openxmlformats.org/officeDocument/2006/relationships/image" Target="../media/presenton-native-svg-14-1.svg"/><Relationship Id="rId21" Type="http://schemas.openxmlformats.org/officeDocument/2006/relationships/image" Target="../media/presenton-native-svg-15-1.svg"/><Relationship Id="rId22" Type="http://schemas.openxmlformats.org/officeDocument/2006/relationships/image" Target="../media/presenton-native-svg-16-1.svg"/><Relationship Id="rId23" Type="http://schemas.openxmlformats.org/officeDocument/2006/relationships/image" Target="../media/presenton-native-svg-17-1.svg"/><Relationship Id="rId24" Type="http://schemas.openxmlformats.org/officeDocument/2006/relationships/image" Target="../media/presenton-native-svg-18-1.svg"/><Relationship Id="rId25" Type="http://schemas.openxmlformats.org/officeDocument/2006/relationships/image" Target="../media/presenton-native-svg-19-1.svg"/><Relationship Id="rId26" Type="http://schemas.openxmlformats.org/officeDocument/2006/relationships/image" Target="../media/presenton-native-svg-20-1.svg"/><Relationship Id="rId27" Type="http://schemas.openxmlformats.org/officeDocument/2006/relationships/image" Target="../media/presenton-native-svg-21-1.svg"/><Relationship Id="rId28" Type="http://schemas.openxmlformats.org/officeDocument/2006/relationships/image" Target="../media/presenton-native-svg-22-1.svg"/><Relationship Id="rId29" Type="http://schemas.openxmlformats.org/officeDocument/2006/relationships/image" Target="../media/presenton-native-svg-23-1.svg"/><Relationship Id="rIdNotes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41.png"/><Relationship Id="rId5" Type="http://schemas.openxmlformats.org/officeDocument/2006/relationships/image" Target="../media/Presenton_Raster_Image_42.png"/><Relationship Id="rId6" Type="http://schemas.openxmlformats.org/officeDocument/2006/relationships/image" Target="../media/presenton-native-svg-24-2.svg"/><Relationship Id="rId7" Type="http://schemas.openxmlformats.org/officeDocument/2006/relationships/image" Target="../media/presenton-native-svg-25-2.svg"/><Relationship Id="rId8" Type="http://schemas.openxmlformats.org/officeDocument/2006/relationships/image" Target="../media/presenton-native-svg-26-2.svg"/><Relationship Id="rId9" Type="http://schemas.openxmlformats.org/officeDocument/2006/relationships/image" Target="../media/presenton-native-svg-27-2.svg"/><Relationship Id="rId10" Type="http://schemas.openxmlformats.org/officeDocument/2006/relationships/image" Target="../media/presenton-native-svg-28-2.svg"/><Relationship Id="rId11" Type="http://schemas.openxmlformats.org/officeDocument/2006/relationships/image" Target="../media/presenton-native-svg-29-2.svg"/><Relationship Id="rId12" Type="http://schemas.openxmlformats.org/officeDocument/2006/relationships/image" Target="../media/presenton-native-svg-30-2.svg"/><Relationship Id="rId13" Type="http://schemas.openxmlformats.org/officeDocument/2006/relationships/image" Target="../media/presenton-native-svg-31-2.svg"/><Relationship Id="rId14" Type="http://schemas.openxmlformats.org/officeDocument/2006/relationships/image" Target="../media/presenton-native-svg-32-2.svg"/><Relationship Id="rId15" Type="http://schemas.openxmlformats.org/officeDocument/2006/relationships/image" Target="../media/presenton-native-svg-33-2.svg"/><Relationship Id="rId16" Type="http://schemas.openxmlformats.org/officeDocument/2006/relationships/image" Target="../media/presenton-native-svg-34-2.svg"/><Relationship Id="rId17" Type="http://schemas.openxmlformats.org/officeDocument/2006/relationships/image" Target="../media/presenton-native-svg-35-2.svg"/><Relationship Id="rId18" Type="http://schemas.openxmlformats.org/officeDocument/2006/relationships/image" Target="../media/presenton-native-svg-36-2.svg"/><Relationship Id="rId19" Type="http://schemas.openxmlformats.org/officeDocument/2006/relationships/image" Target="../media/presenton-native-svg-37-2.svg"/><Relationship Id="rIdNotes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57.png"/><Relationship Id="rId5" Type="http://schemas.openxmlformats.org/officeDocument/2006/relationships/image" Target="../media/Presenton_Raster_Image_58.png"/><Relationship Id="rId6" Type="http://schemas.openxmlformats.org/officeDocument/2006/relationships/image" Target="../media/presenton-native-svg-38-3.svg"/><Relationship Id="rId7" Type="http://schemas.openxmlformats.org/officeDocument/2006/relationships/image" Target="../media/presenton-native-svg-39-3.svg"/><Relationship Id="rId8" Type="http://schemas.openxmlformats.org/officeDocument/2006/relationships/image" Target="../media/presenton-native-svg-40-3.svg"/><Relationship Id="rId9" Type="http://schemas.openxmlformats.org/officeDocument/2006/relationships/image" Target="../media/presenton-native-svg-41-3.svg"/><Relationship Id="rId10" Type="http://schemas.openxmlformats.org/officeDocument/2006/relationships/image" Target="../media/presenton-native-svg-42-3.svg"/><Relationship Id="rId11" Type="http://schemas.openxmlformats.org/officeDocument/2006/relationships/image" Target="../media/presenton-native-svg-43-3.svg"/><Relationship Id="rId12" Type="http://schemas.openxmlformats.org/officeDocument/2006/relationships/image" Target="../media/presenton-native-svg-44-3.svg"/><Relationship Id="rId13" Type="http://schemas.openxmlformats.org/officeDocument/2006/relationships/image" Target="../media/presenton-native-svg-45-3.svg"/><Relationship Id="rId14" Type="http://schemas.openxmlformats.org/officeDocument/2006/relationships/image" Target="../media/presenton-native-svg-46-3.svg"/><Relationship Id="rId15" Type="http://schemas.openxmlformats.org/officeDocument/2006/relationships/image" Target="../media/presenton-native-svg-47-3.svg"/><Relationship Id="rId16" Type="http://schemas.openxmlformats.org/officeDocument/2006/relationships/image" Target="../media/presenton-native-svg-48-3.svg"/><Relationship Id="rId17" Type="http://schemas.openxmlformats.org/officeDocument/2006/relationships/image" Target="../media/presenton-native-svg-49-3.svg"/><Relationship Id="rId18" Type="http://schemas.openxmlformats.org/officeDocument/2006/relationships/image" Target="../media/presenton-native-svg-50-3.svg"/><Relationship Id="rId19" Type="http://schemas.openxmlformats.org/officeDocument/2006/relationships/image" Target="../media/presenton-native-svg-51-3.svg"/><Relationship Id="rIdNotes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57.png"/><Relationship Id="rId5" Type="http://schemas.openxmlformats.org/officeDocument/2006/relationships/image" Target="../media/Presenton_Raster_Image_58.png"/><Relationship Id="rId6" Type="http://schemas.openxmlformats.org/officeDocument/2006/relationships/image" Target="../media/presenton-native-svg-52-4.svg"/><Relationship Id="rId7" Type="http://schemas.openxmlformats.org/officeDocument/2006/relationships/image" Target="../media/presenton-native-svg-53-4.svg"/><Relationship Id="rId8" Type="http://schemas.openxmlformats.org/officeDocument/2006/relationships/image" Target="../media/presenton-native-svg-54-4.svg"/><Relationship Id="rId9" Type="http://schemas.openxmlformats.org/officeDocument/2006/relationships/image" Target="../media/presenton-native-svg-55-4.svg"/><Relationship Id="rId10" Type="http://schemas.openxmlformats.org/officeDocument/2006/relationships/image" Target="../media/presenton-native-svg-56-4.svg"/><Relationship Id="rId11" Type="http://schemas.openxmlformats.org/officeDocument/2006/relationships/image" Target="../media/presenton-native-svg-57-4.svg"/><Relationship Id="rId12" Type="http://schemas.openxmlformats.org/officeDocument/2006/relationships/image" Target="../media/presenton-native-svg-58-4.svg"/><Relationship Id="rId13" Type="http://schemas.openxmlformats.org/officeDocument/2006/relationships/image" Target="../media/presenton-native-svg-59-4.svg"/><Relationship Id="rId14" Type="http://schemas.openxmlformats.org/officeDocument/2006/relationships/image" Target="../media/presenton-native-svg-60-4.svg"/><Relationship Id="rId15" Type="http://schemas.openxmlformats.org/officeDocument/2006/relationships/image" Target="../media/presenton-native-svg-61-4.svg"/><Relationship Id="rId16" Type="http://schemas.openxmlformats.org/officeDocument/2006/relationships/image" Target="../media/presenton-native-svg-62-4.svg"/><Relationship Id="rId17" Type="http://schemas.openxmlformats.org/officeDocument/2006/relationships/image" Target="../media/presenton-native-svg-63-4.svg"/><Relationship Id="rId18" Type="http://schemas.openxmlformats.org/officeDocument/2006/relationships/image" Target="../media/presenton-native-svg-64-4.svg"/><Relationship Id="rId19" Type="http://schemas.openxmlformats.org/officeDocument/2006/relationships/image" Target="../media/presenton-native-svg-65-4.svg"/><Relationship Id="rIdNotes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41.png"/><Relationship Id="rId3" Type="http://schemas.openxmlformats.org/officeDocument/2006/relationships/image" Target="../media/Presenton_Raster_Image_42.png"/><Relationship Id="rId8" Type="http://schemas.openxmlformats.org/officeDocument/2006/relationships/image" Target="../media/presenton-native-svg-66-5.svg"/><Relationship Id="rId9" Type="http://schemas.openxmlformats.org/officeDocument/2006/relationships/image" Target="../media/presenton-native-svg-67-5.svg"/><Relationship Id="rId10" Type="http://schemas.openxmlformats.org/officeDocument/2006/relationships/image" Target="../media/presenton-native-svg-68-5.svg"/><Relationship Id="rId11" Type="http://schemas.openxmlformats.org/officeDocument/2006/relationships/image" Target="../media/presenton-native-svg-69-5.svg"/><Relationship Id="rId12" Type="http://schemas.openxmlformats.org/officeDocument/2006/relationships/image" Target="../media/presenton-native-svg-70-5.svg"/><Relationship Id="rId13" Type="http://schemas.openxmlformats.org/officeDocument/2006/relationships/image" Target="../media/presenton-native-svg-71-5.svg"/><Relationship Id="rId14" Type="http://schemas.openxmlformats.org/officeDocument/2006/relationships/image" Target="../media/presenton-native-svg-72-5.svg"/><Relationship Id="rId15" Type="http://schemas.openxmlformats.org/officeDocument/2006/relationships/image" Target="../media/presenton-native-svg-73-5.svg"/><Relationship Id="rId16" Type="http://schemas.openxmlformats.org/officeDocument/2006/relationships/image" Target="../media/presenton-native-svg-74-5.svg"/><Relationship Id="rId17" Type="http://schemas.openxmlformats.org/officeDocument/2006/relationships/image" Target="../media/presenton-native-svg-75-5.svg"/><Relationship Id="rId18" Type="http://schemas.openxmlformats.org/officeDocument/2006/relationships/image" Target="../media/presenton-native-svg-76-5.svg"/><Relationship Id="rId19" Type="http://schemas.openxmlformats.org/officeDocument/2006/relationships/image" Target="../media/presenton-native-svg-77-5.svg"/><Relationship Id="rId20" Type="http://schemas.openxmlformats.org/officeDocument/2006/relationships/image" Target="../media/presenton-native-svg-78-5.svg"/><Relationship Id="rId21" Type="http://schemas.openxmlformats.org/officeDocument/2006/relationships/image" Target="../media/presenton-native-svg-79-5.svg"/><Relationship Id="rId22" Type="http://schemas.openxmlformats.org/officeDocument/2006/relationships/image" Target="../media/presenton-native-svg-80-5.svg"/><Relationship Id="rId23" Type="http://schemas.openxmlformats.org/officeDocument/2006/relationships/image" Target="../media/presenton-native-svg-81-5.svg"/><Relationship Id="rIdNotes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41.png"/><Relationship Id="rId3" Type="http://schemas.openxmlformats.org/officeDocument/2006/relationships/image" Target="../media/Presenton_Raster_Image_42.png"/><Relationship Id="rId8" Type="http://schemas.openxmlformats.org/officeDocument/2006/relationships/image" Target="../media/presenton-native-svg-82-6.svg"/><Relationship Id="rId9" Type="http://schemas.openxmlformats.org/officeDocument/2006/relationships/image" Target="../media/presenton-native-svg-83-6.svg"/><Relationship Id="rId10" Type="http://schemas.openxmlformats.org/officeDocument/2006/relationships/image" Target="../media/presenton-native-svg-84-6.svg"/><Relationship Id="rId11" Type="http://schemas.openxmlformats.org/officeDocument/2006/relationships/image" Target="../media/presenton-native-svg-85-6.svg"/><Relationship Id="rId12" Type="http://schemas.openxmlformats.org/officeDocument/2006/relationships/image" Target="../media/presenton-native-svg-86-6.svg"/><Relationship Id="rId13" Type="http://schemas.openxmlformats.org/officeDocument/2006/relationships/image" Target="../media/presenton-native-svg-87-6.svg"/><Relationship Id="rId14" Type="http://schemas.openxmlformats.org/officeDocument/2006/relationships/image" Target="../media/presenton-native-svg-88-6.svg"/><Relationship Id="rId15" Type="http://schemas.openxmlformats.org/officeDocument/2006/relationships/image" Target="../media/presenton-native-svg-89-6.svg"/><Relationship Id="rId16" Type="http://schemas.openxmlformats.org/officeDocument/2006/relationships/image" Target="../media/presenton-native-svg-90-6.svg"/><Relationship Id="rId17" Type="http://schemas.openxmlformats.org/officeDocument/2006/relationships/image" Target="../media/presenton-native-svg-91-6.svg"/><Relationship Id="rId18" Type="http://schemas.openxmlformats.org/officeDocument/2006/relationships/image" Target="../media/presenton-native-svg-92-6.svg"/><Relationship Id="rId19" Type="http://schemas.openxmlformats.org/officeDocument/2006/relationships/image" Target="../media/presenton-native-svg-93-6.svg"/><Relationship Id="rId20" Type="http://schemas.openxmlformats.org/officeDocument/2006/relationships/image" Target="../media/presenton-native-svg-94-6.svg"/><Relationship Id="rId21" Type="http://schemas.openxmlformats.org/officeDocument/2006/relationships/image" Target="../media/presenton-native-svg-95-6.svg"/><Relationship Id="rId22" Type="http://schemas.openxmlformats.org/officeDocument/2006/relationships/image" Target="../media/presenton-native-svg-96-6.svg"/><Relationship Id="rId23" Type="http://schemas.openxmlformats.org/officeDocument/2006/relationships/image" Target="../media/presenton-native-svg-97-6.svg"/><Relationship Id="rIdNotes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41.png"/><Relationship Id="rId3" Type="http://schemas.openxmlformats.org/officeDocument/2006/relationships/image" Target="../media/Presenton_Raster_Image_42.png"/><Relationship Id="rId8" Type="http://schemas.openxmlformats.org/officeDocument/2006/relationships/image" Target="../media/presenton-native-svg-98-7.svg"/><Relationship Id="rId9" Type="http://schemas.openxmlformats.org/officeDocument/2006/relationships/image" Target="../media/presenton-native-svg-99-7.svg"/><Relationship Id="rId10" Type="http://schemas.openxmlformats.org/officeDocument/2006/relationships/image" Target="../media/presenton-native-svg-100-7.svg"/><Relationship Id="rId11" Type="http://schemas.openxmlformats.org/officeDocument/2006/relationships/image" Target="../media/presenton-native-svg-101-7.svg"/><Relationship Id="rId12" Type="http://schemas.openxmlformats.org/officeDocument/2006/relationships/image" Target="../media/presenton-native-svg-102-7.svg"/><Relationship Id="rId13" Type="http://schemas.openxmlformats.org/officeDocument/2006/relationships/image" Target="../media/presenton-native-svg-103-7.svg"/><Relationship Id="rId14" Type="http://schemas.openxmlformats.org/officeDocument/2006/relationships/image" Target="../media/presenton-native-svg-104-7.svg"/><Relationship Id="rId15" Type="http://schemas.openxmlformats.org/officeDocument/2006/relationships/image" Target="../media/presenton-native-svg-105-7.svg"/><Relationship Id="rId16" Type="http://schemas.openxmlformats.org/officeDocument/2006/relationships/image" Target="../media/presenton-native-svg-106-7.svg"/><Relationship Id="rId17" Type="http://schemas.openxmlformats.org/officeDocument/2006/relationships/image" Target="../media/presenton-native-svg-107-7.svg"/><Relationship Id="rId18" Type="http://schemas.openxmlformats.org/officeDocument/2006/relationships/image" Target="../media/presenton-native-svg-108-7.svg"/><Relationship Id="rId19" Type="http://schemas.openxmlformats.org/officeDocument/2006/relationships/image" Target="../media/presenton-native-svg-109-7.svg"/><Relationship Id="rId20" Type="http://schemas.openxmlformats.org/officeDocument/2006/relationships/image" Target="../media/presenton-native-svg-110-7.svg"/><Relationship Id="rId21" Type="http://schemas.openxmlformats.org/officeDocument/2006/relationships/image" Target="../media/presenton-native-svg-111-7.svg"/><Relationship Id="rId22" Type="http://schemas.openxmlformats.org/officeDocument/2006/relationships/image" Target="../media/presenton-native-svg-112-7.svg"/><Relationship Id="rId23" Type="http://schemas.openxmlformats.org/officeDocument/2006/relationships/image" Target="../media/presenton-native-svg-113-7.svg"/><Relationship Id="rIdNotes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25.png"/><Relationship Id="rId3" Type="http://schemas.openxmlformats.org/officeDocument/2006/relationships/image" Target="../media/Presenton_Raster_Image_41.png"/><Relationship Id="rId4" Type="http://schemas.openxmlformats.org/officeDocument/2006/relationships/image" Target="../media/Presenton_Raster_Image_42.png"/><Relationship Id="rId7" Type="http://schemas.openxmlformats.org/officeDocument/2006/relationships/image" Target="../media/presenton-native-svg-114-8.svg"/><Relationship Id="rId8" Type="http://schemas.openxmlformats.org/officeDocument/2006/relationships/image" Target="../media/presenton-native-svg-115-8.svg"/><Relationship Id="rId9" Type="http://schemas.openxmlformats.org/officeDocument/2006/relationships/image" Target="../media/presenton-native-svg-116-8.svg"/><Relationship Id="rId10" Type="http://schemas.openxmlformats.org/officeDocument/2006/relationships/image" Target="../media/presenton-native-svg-117-8.svg"/><Relationship Id="rId11" Type="http://schemas.openxmlformats.org/officeDocument/2006/relationships/image" Target="../media/presenton-native-svg-118-8.svg"/><Relationship Id="rId12" Type="http://schemas.openxmlformats.org/officeDocument/2006/relationships/image" Target="../media/presenton-native-svg-119-8.svg"/><Relationship Id="rId13" Type="http://schemas.openxmlformats.org/officeDocument/2006/relationships/image" Target="../media/presenton-native-svg-120-8.svg"/><Relationship Id="rId14" Type="http://schemas.openxmlformats.org/officeDocument/2006/relationships/image" Target="../media/presenton-native-svg-121-8.svg"/><Relationship Id="rId15" Type="http://schemas.openxmlformats.org/officeDocument/2006/relationships/image" Target="../media/presenton-native-svg-122-8.svg"/><Relationship Id="rId16" Type="http://schemas.openxmlformats.org/officeDocument/2006/relationships/image" Target="../media/presenton-native-svg-123-8.svg"/><Relationship Id="rId17" Type="http://schemas.openxmlformats.org/officeDocument/2006/relationships/image" Target="../media/presenton-native-svg-124-8.svg"/><Relationship Id="rId18" Type="http://schemas.openxmlformats.org/officeDocument/2006/relationships/image" Target="../media/presenton-native-svg-125-8.svg"/><Relationship Id="rId19" Type="http://schemas.openxmlformats.org/officeDocument/2006/relationships/image" Target="../media/presenton-native-svg-126-8.svg"/><Relationship Id="rId20" Type="http://schemas.openxmlformats.org/officeDocument/2006/relationships/image" Target="../media/presenton-native-svg-127-8.svg"/><Relationship Id="rIdNotes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57.png"/><Relationship Id="rId5" Type="http://schemas.openxmlformats.org/officeDocument/2006/relationships/image" Target="../media/Presenton_Raster_Image_58.png"/><Relationship Id="rId6" Type="http://schemas.openxmlformats.org/officeDocument/2006/relationships/image" Target="../media/presenton-native-svg-128-9.svg"/><Relationship Id="rId7" Type="http://schemas.openxmlformats.org/officeDocument/2006/relationships/image" Target="../media/presenton-native-svg-129-9.svg"/><Relationship Id="rId8" Type="http://schemas.openxmlformats.org/officeDocument/2006/relationships/image" Target="../media/presenton-native-svg-130-9.svg"/><Relationship Id="rId9" Type="http://schemas.openxmlformats.org/officeDocument/2006/relationships/image" Target="../media/presenton-native-svg-131-9.svg"/><Relationship Id="rId10" Type="http://schemas.openxmlformats.org/officeDocument/2006/relationships/image" Target="../media/presenton-native-svg-132-9.svg"/><Relationship Id="rId11" Type="http://schemas.openxmlformats.org/officeDocument/2006/relationships/image" Target="../media/presenton-native-svg-133-9.svg"/><Relationship Id="rId12" Type="http://schemas.openxmlformats.org/officeDocument/2006/relationships/image" Target="../media/presenton-native-svg-134-9.svg"/><Relationship Id="rId13" Type="http://schemas.openxmlformats.org/officeDocument/2006/relationships/image" Target="../media/presenton-native-svg-135-9.svg"/><Relationship Id="rId14" Type="http://schemas.openxmlformats.org/officeDocument/2006/relationships/image" Target="../media/presenton-native-svg-136-9.svg"/><Relationship Id="rId15" Type="http://schemas.openxmlformats.org/officeDocument/2006/relationships/image" Target="../media/presenton-native-svg-137-9.svg"/><Relationship Id="rId16" Type="http://schemas.openxmlformats.org/officeDocument/2006/relationships/image" Target="../media/presenton-native-svg-138-9.svg"/><Relationship Id="rId17" Type="http://schemas.openxmlformats.org/officeDocument/2006/relationships/image" Target="../media/presenton-native-svg-139-9.svg"/><Relationship Id="rId18" Type="http://schemas.openxmlformats.org/officeDocument/2006/relationships/image" Target="../media/presenton-native-svg-140-9.svg"/><Relationship Id="rId19" Type="http://schemas.openxmlformats.org/officeDocument/2006/relationships/image" Target="../media/presenton-native-svg-141-9.svg"/><Relationship Id="rIdNotes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25.png"/><Relationship Id="rId3" Type="http://schemas.openxmlformats.org/officeDocument/2006/relationships/image" Target="../media/Presenton_Raster_Image_41.png"/><Relationship Id="rId4" Type="http://schemas.openxmlformats.org/officeDocument/2006/relationships/image" Target="../media/Presenton_Raster_Image_42.png"/><Relationship Id="rId7" Type="http://schemas.openxmlformats.org/officeDocument/2006/relationships/image" Target="../media/Presenton_Native_Image_180.png"/><Relationship Id="rId8" Type="http://schemas.openxmlformats.org/officeDocument/2006/relationships/image" Target="../media/Presenton_Native_Image_181.png"/><Relationship Id="rId9" Type="http://schemas.openxmlformats.org/officeDocument/2006/relationships/image" Target="../media/Presenton_Native_Image_182.png"/><Relationship Id="rId10" Type="http://schemas.openxmlformats.org/officeDocument/2006/relationships/image" Target="../media/presenton-native-svg-142-10.svg"/><Relationship Id="rId11" Type="http://schemas.openxmlformats.org/officeDocument/2006/relationships/image" Target="../media/presenton-native-svg-143-10.svg"/><Relationship Id="rId12" Type="http://schemas.openxmlformats.org/officeDocument/2006/relationships/image" Target="../media/presenton-native-svg-144-10.svg"/><Relationship Id="rId13" Type="http://schemas.openxmlformats.org/officeDocument/2006/relationships/image" Target="../media/presenton-native-svg-145-10.svg"/><Relationship Id="rId14" Type="http://schemas.openxmlformats.org/officeDocument/2006/relationships/image" Target="../media/presenton-native-svg-146-10.svg"/><Relationship Id="rId15" Type="http://schemas.openxmlformats.org/officeDocument/2006/relationships/image" Target="../media/presenton-native-svg-147-10.svg"/><Relationship Id="rId16" Type="http://schemas.openxmlformats.org/officeDocument/2006/relationships/image" Target="../media/presenton-native-svg-148-10.svg"/><Relationship Id="rId17" Type="http://schemas.openxmlformats.org/officeDocument/2006/relationships/image" Target="../media/presenton-native-svg-149-10.svg"/><Relationship Id="rId18" Type="http://schemas.openxmlformats.org/officeDocument/2006/relationships/image" Target="../media/presenton-native-svg-150-10.svg"/><Relationship Id="rId19" Type="http://schemas.openxmlformats.org/officeDocument/2006/relationships/image" Target="../media/presenton-native-svg-151-10.svg"/><Relationship Id="rId20" Type="http://schemas.openxmlformats.org/officeDocument/2006/relationships/image" Target="../media/presenton-native-svg-152-10.svg"/><Relationship Id="rId21" Type="http://schemas.openxmlformats.org/officeDocument/2006/relationships/image" Target="../media/presenton-native-svg-153-10.svg"/><Relationship Id="rId22" Type="http://schemas.openxmlformats.org/officeDocument/2006/relationships/image" Target="../media/presenton-native-svg-154-10.svg"/><Relationship Id="rId23" Type="http://schemas.openxmlformats.org/officeDocument/2006/relationships/image" Target="../media/presenton-native-svg-155-10.svg"/><Relationship Id="rIdNotes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D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SVG Image 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400" y="0"/>
            <a:ext cx="9525" cy="6858000"/>
          </a:xfrm>
          <a:prstGeom prst="rect">
            <a:avLst/>
          </a:prstGeom>
        </p:spPr>
      </p:pic>
      <p:pic>
        <p:nvPicPr>
          <p:cNvPr id="102" name="Presenton Native SVG Image 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28800" y="0"/>
            <a:ext cx="9525" cy="6858000"/>
          </a:xfrm>
          <a:prstGeom prst="rect">
            <a:avLst/>
          </a:prstGeom>
        </p:spPr>
      </p:pic>
      <p:pic>
        <p:nvPicPr>
          <p:cNvPr id="103" name="Presenton Native SVG Image 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04" name="Presenton Native SVG Image 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57600" y="0"/>
            <a:ext cx="9525" cy="6858000"/>
          </a:xfrm>
          <a:prstGeom prst="rect">
            <a:avLst/>
          </a:prstGeom>
        </p:spPr>
      </p:pic>
      <p:pic>
        <p:nvPicPr>
          <p:cNvPr id="105" name="Presenton Native SVG Image 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72000" y="0"/>
            <a:ext cx="9525" cy="6858000"/>
          </a:xfrm>
          <a:prstGeom prst="rect">
            <a:avLst/>
          </a:prstGeom>
        </p:spPr>
      </p:pic>
      <p:pic>
        <p:nvPicPr>
          <p:cNvPr id="106" name="Presenton Native SVG Image 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07" name="Presenton Native SVG Image 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00800" y="0"/>
            <a:ext cx="9525" cy="6858000"/>
          </a:xfrm>
          <a:prstGeom prst="rect">
            <a:avLst/>
          </a:prstGeom>
        </p:spPr>
      </p:pic>
      <p:pic>
        <p:nvPicPr>
          <p:cNvPr id="108" name="Presenton Native SVG Image 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15200" y="0"/>
            <a:ext cx="9525" cy="6858000"/>
          </a:xfrm>
          <a:prstGeom prst="rect">
            <a:avLst/>
          </a:prstGeom>
        </p:spPr>
      </p:pic>
      <p:pic>
        <p:nvPicPr>
          <p:cNvPr id="109" name="Presenton Native SVG Image 1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10" name="Presenton Native SVG Image 1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144000" y="0"/>
            <a:ext cx="9525" cy="6858000"/>
          </a:xfrm>
          <a:prstGeom prst="rect">
            <a:avLst/>
          </a:prstGeom>
        </p:spPr>
      </p:pic>
      <p:pic>
        <p:nvPicPr>
          <p:cNvPr id="111" name="Presenton Native SVG Image 1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058400" y="0"/>
            <a:ext cx="9525" cy="6858000"/>
          </a:xfrm>
          <a:prstGeom prst="rect">
            <a:avLst/>
          </a:prstGeom>
        </p:spPr>
      </p:pic>
      <p:pic>
        <p:nvPicPr>
          <p:cNvPr id="112" name="Presenton Native SVG Image 1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13" name="Presenton Native SVG Image 1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887200" y="0"/>
            <a:ext cx="9525" cy="6858000"/>
          </a:xfrm>
          <a:prstGeom prst="rect">
            <a:avLst/>
          </a:prstGeom>
        </p:spPr>
      </p:pic>
      <p:pic>
        <p:nvPicPr>
          <p:cNvPr id="114" name="Presenton Native SVG Image 1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15" name="Presenton Native SVG Image 1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0" y="914400"/>
            <a:ext cx="12192000" cy="9525"/>
          </a:xfrm>
          <a:prstGeom prst="rect">
            <a:avLst/>
          </a:prstGeom>
        </p:spPr>
      </p:pic>
      <p:pic>
        <p:nvPicPr>
          <p:cNvPr id="116" name="Presenton Native SVG Image 1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1828800"/>
            <a:ext cx="12192000" cy="9525"/>
          </a:xfrm>
          <a:prstGeom prst="rect">
            <a:avLst/>
          </a:prstGeom>
        </p:spPr>
      </p:pic>
      <p:pic>
        <p:nvPicPr>
          <p:cNvPr id="117" name="Presenton Native SVG Image 1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18" name="Presenton Native SVG Image 1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0" y="3657600"/>
            <a:ext cx="12192000" cy="9525"/>
          </a:xfrm>
          <a:prstGeom prst="rect">
            <a:avLst/>
          </a:prstGeom>
        </p:spPr>
      </p:pic>
      <p:pic>
        <p:nvPicPr>
          <p:cNvPr id="119" name="Presenton Native SVG Image 2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0" y="4572000"/>
            <a:ext cx="12192000" cy="9525"/>
          </a:xfrm>
          <a:prstGeom prst="rect">
            <a:avLst/>
          </a:prstGeom>
        </p:spPr>
      </p:pic>
      <p:pic>
        <p:nvPicPr>
          <p:cNvPr id="120" name="Presenton Native SVG Image 2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21" name="Presenton Native SVG Image 2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0" y="6400800"/>
            <a:ext cx="12192000" cy="9525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419100" y="3790950"/>
            <a:ext cx="3543300" cy="1550194"/>
          </a:xfrm>
          <a:prstGeom prst="roundRect">
            <a:avLst>
              <a:gd name="adj" fmla="val 49524"/>
            </a:avLst>
          </a:prstGeom>
          <a:solidFill>
            <a:srgbClr val="189BA4"/>
          </a:solidFill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1393478" y="2801689"/>
            <a:ext cx="1594396" cy="3572768"/>
          </a:xfrm>
          <a:prstGeom prst="roundRect">
            <a:avLst>
              <a:gd name="adj" fmla="val 49883"/>
            </a:avLst>
          </a:prstGeom>
          <a:solidFill>
            <a:srgbClr val="189BA4"/>
          </a:solidFill>
        </p:spPr>
        <p:txBody>
          <a:bodyPr/>
          <a:lstStyle/>
          <a:p/>
        </p:txBody>
      </p:sp>
      <p:sp>
        <p:nvSpPr>
          <p:cNvPr id="4" name="Shape 4"/>
          <p:cNvSpPr/>
          <p:nvPr/>
        </p:nvSpPr>
        <p:spPr>
          <a:xfrm>
            <a:off x="8515350" y="1752600"/>
            <a:ext cx="2560290" cy="1120080"/>
          </a:xfrm>
          <a:prstGeom prst="roundRect">
            <a:avLst>
              <a:gd name="adj" fmla="val 49526"/>
            </a:avLst>
          </a:prstGeom>
          <a:solidFill>
            <a:srgbClr val="159AA2"/>
          </a:solidFill>
        </p:spPr>
        <p:txBody>
          <a:bodyPr/>
          <a:lstStyle/>
          <a:p/>
        </p:txBody>
      </p:sp>
      <p:sp>
        <p:nvSpPr>
          <p:cNvPr id="5" name="Shape 5"/>
          <p:cNvSpPr/>
          <p:nvPr/>
        </p:nvSpPr>
        <p:spPr>
          <a:xfrm>
            <a:off x="9219307" y="1037779"/>
            <a:ext cx="1152079" cy="2581573"/>
          </a:xfrm>
          <a:prstGeom prst="roundRect">
            <a:avLst>
              <a:gd name="adj" fmla="val 50000"/>
            </a:avLst>
          </a:prstGeom>
          <a:solidFill>
            <a:srgbClr val="159AA2"/>
          </a:solidFill>
        </p:spPr>
        <p:txBody>
          <a:bodyPr/>
          <a:lstStyle/>
          <a:p/>
        </p:txBody>
      </p:sp>
      <p:pic>
        <p:nvPicPr>
          <p:cNvPr id="122" name="Presenton Native Image 23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314950" cy="5638800"/>
          </a:xfrm>
          <a:prstGeom prst="rect">
            <a:avLst/>
          </a:prstGeom>
        </p:spPr>
      </p:pic>
      <p:pic>
        <p:nvPicPr>
          <p:cNvPr id="123" name="Presenton Native SVG Image 2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524375" y="647700"/>
            <a:ext cx="6477000" cy="5819775"/>
          </a:xfrm>
          <a:prstGeom prst="rect">
            <a:avLst/>
          </a:prstGeom>
        </p:spPr>
      </p:pic>
      <p:pic>
        <p:nvPicPr>
          <p:cNvPr id="124" name="Presenton Native Image 25" descr=""/>
          <p:cNvPicPr/>
          <p:nvPr/>
        </p:nvPicPr>
        <p:blipFill>
          <a:blip r:embed="rId6" cstate="none"/>
          <a:srcRect l="12085" r="12085"/>
          <a:stretch>
            <a:fillRect/>
          </a:stretch>
        </p:blipFill>
        <p:spPr>
          <a:xfrm>
            <a:off x="7600950" y="1247775"/>
            <a:ext cx="3657600" cy="2714625"/>
          </a:xfrm>
          <a:prstGeom prst="rect">
            <a:avLst/>
          </a:prstGeom>
        </p:spPr>
      </p:pic>
      <p:pic>
        <p:nvPicPr>
          <p:cNvPr id="125" name="Presenton Native Image 26" descr=""/>
          <p:cNvPicPr/>
          <p:nvPr/>
        </p:nvPicPr>
        <p:blipFill>
          <a:blip r:embed="rId6" cstate="none"/>
          <a:srcRect l="11619" r="3471"/>
          <a:stretch>
            <a:fillRect/>
          </a:stretch>
        </p:blipFill>
        <p:spPr>
          <a:xfrm>
            <a:off x="5143500" y="2657475"/>
            <a:ext cx="4124325" cy="2733675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457200" y="600075"/>
            <a:ext cx="10715625" cy="24528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314"/>
              </a:lnSpc>
              <a:buNone/>
            </a:pPr>
            <a:r>
              <a:rPr sz="16650" b="0" i="0" spc="0">
                <a:solidFill>
                  <a:srgbClr val="FFFFFF"/>
                </a:solidFill>
                <a:latin typeface="Source Code Pro"/>
                <a:ea typeface="Source Code Pro"/>
              </a:rPr>
              <a:t>Порядок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3057525" y="3819525"/>
            <a:ext cx="8172450" cy="114895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FFFFFF"/>
                </a:solidFill>
                <a:latin typeface="Source Code Pro"/>
                <a:ea typeface="Source Code Pro"/>
              </a:rPr>
              <a:t>Планировщик задач на день и неделю</a:t>
            </a:r>
            <a:r>
              <a:rPr sz="3900" b="0" i="0" spc="0">
                <a:solidFill>
                  <a:srgbClr val="FFFFFF"/>
                </a:solidFill>
                <a:latin typeface="Source Code Pro"/>
                <a:ea typeface="Source Code Pro"/>
              </a:rPr>
              <a:t xml:space="preserve">
</a:t>
            </a:r>
            <a:r>
              <a:rPr sz="3900" b="0" i="0" spc="0">
                <a:solidFill>
                  <a:srgbClr val="FFFFFF"/>
                </a:solidFill>
                <a:latin typeface="Source Code Pro"/>
                <a:ea typeface="Source Code Pro"/>
              </a:rPr>
              <a:t>Концепция мобильного приложения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9344025" y="4219575"/>
            <a:ext cx="2286000" cy="2540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01"/>
              </a:lnSpc>
              <a:buNone/>
            </a:pPr>
            <a:r>
              <a:rPr sz="1725" b="0" i="0">
                <a:solidFill>
                  <a:srgbClr val="FFFFFF"/>
                </a:solidFill>
                <a:latin typeface="Source Code Pro"/>
                <a:ea typeface="Source Code Pro"/>
              </a:rPr>
              <a:t>Концепция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resenton Native SVG Image 2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27" name="Presenton Native SVG Image 2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28" name="Presenton Native SVG Image 2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29" name="Presenton Native SVG Image 3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30" name="Presenton Native SVG Image 3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31" name="Presenton Native SVG Image 3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132" name="Presenton Native SVG Image 3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33" name="Presenton Native SVG Image 3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134" name="Presenton Native SVG Image 3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35" name="Presenton Native SVG Image 3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36" name="Presenton Native SVG Image 3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137" name="Presenton Native SVG Image 3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38" name="Presenton Native SVG Image 3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139" name="Presenton Native SVG Image 4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40" name="Presenton Raster Image 41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141" name="Presenton Raster Image 42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542925" y="666750"/>
            <a:ext cx="10972800" cy="552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350"/>
              </a:lnSpc>
              <a:buNone/>
            </a:pPr>
            <a:r>
              <a:rPr sz="3750" b="0" i="0" spc="0">
                <a:solidFill>
                  <a:srgbClr val="171B1B"/>
                </a:solidFill>
                <a:latin typeface="Source Code Pro"/>
                <a:ea typeface="Source Code Pro"/>
              </a:rPr>
              <a:t>Пользовательская задача: выбрать главное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8286750" y="1228725"/>
            <a:ext cx="3200400" cy="1400175"/>
          </a:xfrm>
          <a:prstGeom prst="roundRect">
            <a:avLst>
              <a:gd name="adj" fmla="val 49524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14" name="Shape 14"/>
          <p:cNvSpPr/>
          <p:nvPr/>
        </p:nvSpPr>
        <p:spPr>
          <a:xfrm>
            <a:off x="9166771" y="335161"/>
            <a:ext cx="1440061" cy="3227040"/>
          </a:xfrm>
          <a:prstGeom prst="roundRect">
            <a:avLst>
              <a:gd name="adj" fmla="val 49938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15" name="Shape 15"/>
          <p:cNvSpPr/>
          <p:nvPr/>
        </p:nvSpPr>
        <p:spPr>
          <a:xfrm>
            <a:off x="552450" y="3124200"/>
            <a:ext cx="4914900" cy="112692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874"/>
              </a:lnSpc>
              <a:buNone/>
            </a:pPr>
            <a:r>
              <a:rPr sz="7650" b="0" i="0" spc="0">
                <a:solidFill>
                  <a:srgbClr val="171B1B"/>
                </a:solidFill>
                <a:latin typeface="Manrope"/>
                <a:ea typeface="Manrope"/>
              </a:rPr>
              <a:t>Один день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609600" y="5391150"/>
            <a:ext cx="487680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понятный фокус без перегрузки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6705600" y="3810000"/>
            <a:ext cx="4638675" cy="8617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171B1B"/>
                </a:solidFill>
                <a:latin typeface="Manrope"/>
                <a:ea typeface="Manrope"/>
              </a:rPr>
              <a:t>Человеку нужен короткий список выполнимых дел на сегодня и обзор обязательств недели.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533400" y="6191250"/>
            <a:ext cx="101155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8648700" y="1666875"/>
            <a:ext cx="2857500" cy="1250156"/>
          </a:xfrm>
          <a:prstGeom prst="roundRect">
            <a:avLst>
              <a:gd name="adj" fmla="val 49524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sp>
        <p:nvSpPr>
          <p:cNvPr id="23" name="Shape 23"/>
          <p:cNvSpPr/>
          <p:nvPr/>
        </p:nvSpPr>
        <p:spPr>
          <a:xfrm>
            <a:off x="9434513" y="869156"/>
            <a:ext cx="1285875" cy="2881313"/>
          </a:xfrm>
          <a:prstGeom prst="roundRect">
            <a:avLst>
              <a:gd name="adj" fmla="val 50000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pic>
        <p:nvPicPr>
          <p:cNvPr id="142" name="Presenton Native SVG Image 4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43" name="Presenton Native SVG Image 4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44" name="Presenton Native SVG Image 4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45" name="Presenton Native SVG Image 4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46" name="Presenton Native SVG Image 4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47" name="Presenton Native SVG Image 4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148" name="Presenton Native SVG Image 4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49" name="Presenton Native SVG Image 5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150" name="Presenton Native SVG Image 5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51" name="Presenton Native SVG Image 5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52" name="Presenton Native SVG Image 5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153" name="Presenton Native SVG Image 5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54" name="Presenton Native SVG Image 5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155" name="Presenton Native SVG Image 5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56" name="Presenton Raster Image 57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157" name="Presenton Raster Image 58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24" name="Shape 24"/>
          <p:cNvSpPr/>
          <p:nvPr/>
        </p:nvSpPr>
        <p:spPr>
          <a:xfrm>
            <a:off x="5524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25" name="Shape 25"/>
          <p:cNvSpPr/>
          <p:nvPr/>
        </p:nvSpPr>
        <p:spPr>
          <a:xfrm>
            <a:off x="7239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7239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Записка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7239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Идея задачи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33528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C8BC12"/>
          </a:solidFill>
        </p:spPr>
        <p:txBody>
          <a:bodyPr/>
          <a:lstStyle/>
          <a:p/>
        </p:txBody>
      </p:sp>
      <p:sp>
        <p:nvSpPr>
          <p:cNvPr id="29" name="Shape 29"/>
          <p:cNvSpPr/>
          <p:nvPr/>
        </p:nvSpPr>
        <p:spPr>
          <a:xfrm>
            <a:off x="35242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35242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Чат</a:t>
            </a:r>
            <a:endParaRPr lang="en-US"/>
          </a:p>
        </p:txBody>
      </p:sp>
      <p:sp>
        <p:nvSpPr>
          <p:cNvPr id="31" name="Shape 31"/>
          <p:cNvSpPr/>
          <p:nvPr/>
        </p:nvSpPr>
        <p:spPr>
          <a:xfrm>
            <a:off x="352425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Дополнительные детали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61531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33BEC3"/>
          </a:solidFill>
        </p:spPr>
        <p:txBody>
          <a:bodyPr/>
          <a:lstStyle/>
          <a:p/>
        </p:txBody>
      </p:sp>
      <p:sp>
        <p:nvSpPr>
          <p:cNvPr id="33" name="Shape 33"/>
          <p:cNvSpPr/>
          <p:nvPr/>
        </p:nvSpPr>
        <p:spPr>
          <a:xfrm>
            <a:off x="63246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63246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Календарь</a:t>
            </a:r>
            <a:endParaRPr lang="en-US"/>
          </a:p>
        </p:txBody>
      </p:sp>
      <p:sp>
        <p:nvSpPr>
          <p:cNvPr id="35" name="Shape 35"/>
          <p:cNvSpPr/>
          <p:nvPr/>
        </p:nvSpPr>
        <p:spPr>
          <a:xfrm>
            <a:off x="63246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Дата выполнения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89535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A8A8A0"/>
          </a:solidFill>
        </p:spPr>
        <p:txBody>
          <a:bodyPr/>
          <a:lstStyle/>
          <a:p/>
        </p:txBody>
      </p:sp>
      <p:sp>
        <p:nvSpPr>
          <p:cNvPr id="37" name="Shape 37"/>
          <p:cNvSpPr/>
          <p:nvPr/>
        </p:nvSpPr>
        <p:spPr>
          <a:xfrm>
            <a:off x="91249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91249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Память</a:t>
            </a:r>
            <a:endParaRPr lang="en-US"/>
          </a:p>
        </p:txBody>
      </p:sp>
      <p:sp>
        <p:nvSpPr>
          <p:cNvPr id="39" name="Shape 39"/>
          <p:cNvSpPr/>
          <p:nvPr/>
        </p:nvSpPr>
        <p:spPr>
          <a:xfrm>
            <a:off x="912495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Что сделать первым</a:t>
            </a:r>
            <a:endParaRPr lang="en-US"/>
          </a:p>
        </p:txBody>
      </p:sp>
      <p:sp>
        <p:nvSpPr>
          <p:cNvPr id="40" name="Shape 40"/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41" name="Shape 41"/>
          <p:cNvSpPr/>
          <p:nvPr/>
        </p:nvSpPr>
        <p:spPr>
          <a:xfrm>
            <a:off x="552450" y="5486400"/>
            <a:ext cx="11068050" cy="77331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171B1B"/>
                </a:solidFill>
                <a:latin typeface="Source Code Pro"/>
                <a:ea typeface="Source Code Pro"/>
              </a:rPr>
              <a:t>Сценарий до продукта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Авторская гипотеза текущего процесса, не результат исследования.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8648700" y="1666875"/>
            <a:ext cx="2857500" cy="1250156"/>
          </a:xfrm>
          <a:prstGeom prst="roundRect">
            <a:avLst>
              <a:gd name="adj" fmla="val 49524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sp>
        <p:nvSpPr>
          <p:cNvPr id="47" name="Shape 47"/>
          <p:cNvSpPr/>
          <p:nvPr/>
        </p:nvSpPr>
        <p:spPr>
          <a:xfrm>
            <a:off x="9434513" y="869156"/>
            <a:ext cx="1285875" cy="2881313"/>
          </a:xfrm>
          <a:prstGeom prst="roundRect">
            <a:avLst>
              <a:gd name="adj" fmla="val 50000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pic>
        <p:nvPicPr>
          <p:cNvPr id="158" name="Presenton Native SVG Image 5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59" name="Presenton Native SVG Image 6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60" name="Presenton Native SVG Image 6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61" name="Presenton Native SVG Image 6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62" name="Presenton Native SVG Image 6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63" name="Presenton Native SVG Image 6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164" name="Presenton Native SVG Image 6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65" name="Presenton Native SVG Image 6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166" name="Presenton Native SVG Image 6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67" name="Presenton Native SVG Image 6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68" name="Presenton Native SVG Image 6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169" name="Presenton Native SVG Image 7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70" name="Presenton Native SVG Image 7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171" name="Presenton Native SVG Image 7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72" name="Presenton Raster Image 73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173" name="Presenton Raster Image 74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48" name="Shape 48"/>
          <p:cNvSpPr/>
          <p:nvPr/>
        </p:nvSpPr>
        <p:spPr>
          <a:xfrm>
            <a:off x="552450" y="790575"/>
            <a:ext cx="3581400" cy="3714750"/>
          </a:xfrm>
          <a:prstGeom prst="roundRect">
            <a:avLst>
              <a:gd name="adj" fmla="val 3191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49" name="Shape 49"/>
          <p:cNvSpPr/>
          <p:nvPr/>
        </p:nvSpPr>
        <p:spPr>
          <a:xfrm>
            <a:off x="723900" y="962025"/>
            <a:ext cx="325755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723900" y="1409700"/>
            <a:ext cx="32575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Добавить</a:t>
            </a:r>
            <a:endParaRPr lang="en-US"/>
          </a:p>
        </p:txBody>
      </p:sp>
      <p:sp>
        <p:nvSpPr>
          <p:cNvPr id="51" name="Shape 51"/>
          <p:cNvSpPr/>
          <p:nvPr/>
        </p:nvSpPr>
        <p:spPr>
          <a:xfrm>
            <a:off x="723900" y="2219325"/>
            <a:ext cx="325755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Название и срок</a:t>
            </a:r>
            <a:endParaRPr lang="en-US"/>
          </a:p>
        </p:txBody>
      </p:sp>
      <p:sp>
        <p:nvSpPr>
          <p:cNvPr id="52" name="Shape 52"/>
          <p:cNvSpPr/>
          <p:nvPr/>
        </p:nvSpPr>
        <p:spPr>
          <a:xfrm>
            <a:off x="4286250" y="790575"/>
            <a:ext cx="3581400" cy="3714750"/>
          </a:xfrm>
          <a:prstGeom prst="roundRect">
            <a:avLst>
              <a:gd name="adj" fmla="val 3191"/>
            </a:avLst>
          </a:prstGeom>
          <a:solidFill>
            <a:srgbClr val="C8BC12"/>
          </a:solidFill>
        </p:spPr>
        <p:txBody>
          <a:bodyPr/>
          <a:lstStyle/>
          <a:p/>
        </p:txBody>
      </p:sp>
      <p:sp>
        <p:nvSpPr>
          <p:cNvPr id="53" name="Shape 53"/>
          <p:cNvSpPr/>
          <p:nvPr/>
        </p:nvSpPr>
        <p:spPr>
          <a:xfrm>
            <a:off x="4457700" y="962025"/>
            <a:ext cx="325755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54" name="Shape 54"/>
          <p:cNvSpPr/>
          <p:nvPr/>
        </p:nvSpPr>
        <p:spPr>
          <a:xfrm>
            <a:off x="4457700" y="1409700"/>
            <a:ext cx="32575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Выбрать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4457700" y="2219325"/>
            <a:ext cx="325755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Главное на сегодня</a:t>
            </a:r>
            <a:endParaRPr lang="en-US"/>
          </a:p>
        </p:txBody>
      </p:sp>
      <p:sp>
        <p:nvSpPr>
          <p:cNvPr id="56" name="Shape 56"/>
          <p:cNvSpPr/>
          <p:nvPr/>
        </p:nvSpPr>
        <p:spPr>
          <a:xfrm>
            <a:off x="8020050" y="790575"/>
            <a:ext cx="3581400" cy="3714750"/>
          </a:xfrm>
          <a:prstGeom prst="roundRect">
            <a:avLst>
              <a:gd name="adj" fmla="val 3191"/>
            </a:avLst>
          </a:prstGeom>
          <a:solidFill>
            <a:srgbClr val="33BEC3"/>
          </a:solidFill>
        </p:spPr>
        <p:txBody>
          <a:bodyPr/>
          <a:lstStyle/>
          <a:p/>
        </p:txBody>
      </p:sp>
      <p:sp>
        <p:nvSpPr>
          <p:cNvPr id="57" name="Shape 57"/>
          <p:cNvSpPr/>
          <p:nvPr/>
        </p:nvSpPr>
        <p:spPr>
          <a:xfrm>
            <a:off x="8191500" y="962025"/>
            <a:ext cx="325755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8191500" y="1409700"/>
            <a:ext cx="32575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Посмотреть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8191500" y="2219325"/>
            <a:ext cx="325755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Нагрузку недели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61" name="Shape 61"/>
          <p:cNvSpPr/>
          <p:nvPr/>
        </p:nvSpPr>
        <p:spPr>
          <a:xfrm>
            <a:off x="552450" y="5486400"/>
            <a:ext cx="11068050" cy="68490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94"/>
              </a:lnSpc>
              <a:buNone/>
            </a:pPr>
            <a:r>
              <a:rPr sz="4650" b="0" i="0" spc="0">
                <a:solidFill>
                  <a:srgbClr val="171B1B"/>
                </a:solidFill>
                <a:latin typeface="Source Code Pro"/>
                <a:ea typeface="Source Code Pro"/>
              </a:rPr>
              <a:t>Решение: связать задачу и время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Концепция объединяет быстрый ввод, приоритет дня и обзор недели.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resenton Native SVG Image 7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75" name="Presenton Native SVG Image 7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76" name="Presenton Native SVG Image 7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77" name="Presenton Native SVG Image 7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78" name="Presenton Native SVG Image 7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79" name="Presenton Native SVG Image 8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180" name="Presenton Native SVG Image 8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81" name="Presenton Native SVG Image 8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182" name="Presenton Native SVG Image 8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83" name="Presenton Native SVG Image 8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84" name="Presenton Native SVG Image 8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185" name="Presenton Native SVG Image 8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86" name="Presenton Native SVG Image 8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187" name="Presenton Native SVG Image 8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88" name="Presenton Raster Image 89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189" name="Presenton Raster Image 90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66" name="Shape 66"/>
          <p:cNvSpPr/>
          <p:nvPr/>
        </p:nvSpPr>
        <p:spPr>
          <a:xfrm>
            <a:off x="695325" y="1447800"/>
            <a:ext cx="2286000" cy="1000125"/>
          </a:xfrm>
          <a:prstGeom prst="roundRect">
            <a:avLst>
              <a:gd name="adj" fmla="val 49524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67" name="Shape 67"/>
          <p:cNvSpPr/>
          <p:nvPr/>
        </p:nvSpPr>
        <p:spPr>
          <a:xfrm>
            <a:off x="1323975" y="809625"/>
            <a:ext cx="1028700" cy="2305050"/>
          </a:xfrm>
          <a:prstGeom prst="roundRect">
            <a:avLst>
              <a:gd name="adj" fmla="val 50000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68" name="Shape 68"/>
          <p:cNvSpPr/>
          <p:nvPr/>
        </p:nvSpPr>
        <p:spPr>
          <a:xfrm>
            <a:off x="6524625" y="723900"/>
            <a:ext cx="5105400" cy="12153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785"/>
              </a:lnSpc>
              <a:buNone/>
            </a:pPr>
            <a:r>
              <a:rPr sz="4125" b="0" i="0" spc="0">
                <a:solidFill>
                  <a:srgbClr val="171B1B"/>
                </a:solidFill>
                <a:latin typeface="Source Code Pro"/>
                <a:ea typeface="Source Code Pro"/>
              </a:rPr>
              <a:t>Главный экран: фокус на сегодня</a:t>
            </a:r>
            <a:endParaRPr lang="en-US"/>
          </a:p>
        </p:txBody>
      </p:sp>
      <p:sp>
        <p:nvSpPr>
          <p:cNvPr id="69" name="Shape 69"/>
          <p:cNvSpPr/>
          <p:nvPr/>
        </p:nvSpPr>
        <p:spPr>
          <a:xfrm>
            <a:off x="6772275" y="3924300"/>
            <a:ext cx="4581525" cy="53012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Одна главная задача</a:t>
            </a: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 xml:space="preserve">
</a:t>
            </a: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и небольшой список дня.</a:t>
            </a:r>
            <a:endParaRPr lang="en-US"/>
          </a:p>
        </p:txBody>
      </p:sp>
      <p:pic>
        <p:nvPicPr>
          <p:cNvPr id="190" name="Presenton Native SVG Image 9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72150" y="3067050"/>
            <a:ext cx="5762625" cy="3714750"/>
          </a:xfrm>
          <a:prstGeom prst="rect">
            <a:avLst/>
          </a:prstGeom>
        </p:spPr>
      </p:pic>
      <p:pic>
        <p:nvPicPr>
          <p:cNvPr id="191" name="Presenton Native SVG Image 9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47700" y="5419725"/>
            <a:ext cx="609600" cy="609600"/>
          </a:xfrm>
          <a:prstGeom prst="rect">
            <a:avLst/>
          </a:prstGeom>
        </p:spPr>
      </p:pic>
      <p:sp>
        <p:nvSpPr>
          <p:cNvPr id="70" name="Shape 70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71" name="Shape 71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72" name="Shape 72"/>
          <p:cNvSpPr/>
          <p:nvPr/>
        </p:nvSpPr>
        <p:spPr>
          <a:xfrm>
            <a:off x="847725" y="1600200"/>
            <a:ext cx="4229100" cy="38100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9050">
            <a:solidFill>
              <a:srgbClr val="171B1B"/>
            </a:solidFill>
          </a:ln>
        </p:spPr>
        <p:txBody>
          <a:bodyPr/>
          <a:lstStyle/>
          <a:p/>
        </p:txBody>
      </p:sp>
      <p:sp>
        <p:nvSpPr>
          <p:cNvPr id="73" name="Shape 73"/>
          <p:cNvSpPr/>
          <p:nvPr/>
        </p:nvSpPr>
        <p:spPr>
          <a:xfrm>
            <a:off x="962025" y="1714500"/>
            <a:ext cx="4000500" cy="5715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74" name="Shape 74"/>
          <p:cNvSpPr/>
          <p:nvPr/>
        </p:nvSpPr>
        <p:spPr>
          <a:xfrm>
            <a:off x="1076325" y="1847850"/>
            <a:ext cx="3790950" cy="2518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98"/>
              </a:lnSpc>
              <a:buNone/>
            </a:pPr>
            <a:r>
              <a:rPr sz="1725" b="1" i="0">
                <a:solidFill>
                  <a:srgbClr val="101010"/>
                </a:solidFill>
                <a:latin typeface="Manrope"/>
                <a:ea typeface="Manrope"/>
              </a:rPr>
              <a:t>Порядок · Сегодня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1076325" y="25527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Главное: Подготовить отчёт</a:t>
            </a:r>
            <a:endParaRPr lang="en-US"/>
          </a:p>
        </p:txBody>
      </p:sp>
      <p:sp>
        <p:nvSpPr>
          <p:cNvPr id="76" name="Shape 76"/>
          <p:cNvSpPr/>
          <p:nvPr/>
        </p:nvSpPr>
        <p:spPr>
          <a:xfrm>
            <a:off x="1076325" y="31242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До 16:00 · работа</a:t>
            </a:r>
            <a:endParaRPr lang="en-US"/>
          </a:p>
        </p:txBody>
      </p:sp>
      <p:sp>
        <p:nvSpPr>
          <p:cNvPr id="77" name="Shape 77"/>
          <p:cNvSpPr/>
          <p:nvPr/>
        </p:nvSpPr>
        <p:spPr>
          <a:xfrm>
            <a:off x="1076325" y="36957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Купить продукты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1076325" y="42672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Обзор недели →</a:t>
            </a:r>
            <a:endParaRPr lang="en-US"/>
          </a:p>
        </p:txBody>
      </p:sp>
      <p:sp>
        <p:nvSpPr>
          <p:cNvPr id="79" name="Shape 79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Авторский макет. Здесь появилась задача, созданная в следующем экране.</a:t>
            </a:r>
            <a:endParaRPr lang="en-US"/>
          </a:p>
        </p:txBody>
      </p:sp>
      <p:sp>
        <p:nvSpPr>
          <p:cNvPr id="80" name="Shape 8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resenton Native SVG Image 9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93" name="Presenton Native SVG Image 9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94" name="Presenton Native SVG Image 9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95" name="Presenton Native SVG Image 9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96" name="Presenton Native SVG Image 9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97" name="Presenton Native SVG Image 9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198" name="Presenton Native SVG Image 9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99" name="Presenton Native SVG Image 10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00" name="Presenton Native SVG Image 10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01" name="Presenton Native SVG Image 10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02" name="Presenton Native SVG Image 10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03" name="Presenton Native SVG Image 10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04" name="Presenton Native SVG Image 10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05" name="Presenton Native SVG Image 10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06" name="Presenton Raster Image 107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07" name="Presenton Raster Image 108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81" name="Shape 81"/>
          <p:cNvSpPr/>
          <p:nvPr/>
        </p:nvSpPr>
        <p:spPr>
          <a:xfrm>
            <a:off x="695325" y="1447800"/>
            <a:ext cx="2286000" cy="1000125"/>
          </a:xfrm>
          <a:prstGeom prst="roundRect">
            <a:avLst>
              <a:gd name="adj" fmla="val 49524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82" name="Shape 82"/>
          <p:cNvSpPr/>
          <p:nvPr/>
        </p:nvSpPr>
        <p:spPr>
          <a:xfrm>
            <a:off x="1323975" y="809625"/>
            <a:ext cx="1028700" cy="2305050"/>
          </a:xfrm>
          <a:prstGeom prst="roundRect">
            <a:avLst>
              <a:gd name="adj" fmla="val 50000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83" name="Shape 83"/>
          <p:cNvSpPr/>
          <p:nvPr/>
        </p:nvSpPr>
        <p:spPr>
          <a:xfrm>
            <a:off x="6524625" y="723900"/>
            <a:ext cx="5105400" cy="15466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171B1B"/>
                </a:solidFill>
                <a:latin typeface="Source Code Pro"/>
                <a:ea typeface="Source Code Pro"/>
              </a:rPr>
              <a:t>Создание одной задачи</a:t>
            </a:r>
            <a:endParaRPr lang="en-US"/>
          </a:p>
        </p:txBody>
      </p:sp>
      <p:sp>
        <p:nvSpPr>
          <p:cNvPr id="84" name="Shape 84"/>
          <p:cNvSpPr/>
          <p:nvPr/>
        </p:nvSpPr>
        <p:spPr>
          <a:xfrm>
            <a:off x="6772275" y="3924300"/>
            <a:ext cx="4581525" cy="53012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Для старта достаточно</a:t>
            </a: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 xml:space="preserve">
</a:t>
            </a: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названия и срока.</a:t>
            </a:r>
            <a:endParaRPr lang="en-US"/>
          </a:p>
        </p:txBody>
      </p:sp>
      <p:pic>
        <p:nvPicPr>
          <p:cNvPr id="208" name="Presenton Native SVG Image 10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72150" y="3067050"/>
            <a:ext cx="5762625" cy="3714750"/>
          </a:xfrm>
          <a:prstGeom prst="rect">
            <a:avLst/>
          </a:prstGeom>
        </p:spPr>
      </p:pic>
      <p:pic>
        <p:nvPicPr>
          <p:cNvPr id="209" name="Presenton Native SVG Image 11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47700" y="5419725"/>
            <a:ext cx="609600" cy="609600"/>
          </a:xfrm>
          <a:prstGeom prst="rect">
            <a:avLst/>
          </a:prstGeom>
        </p:spPr>
      </p:pic>
      <p:sp>
        <p:nvSpPr>
          <p:cNvPr id="85" name="Shape 85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86" name="Shape 86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87" name="Shape 87"/>
          <p:cNvSpPr/>
          <p:nvPr/>
        </p:nvSpPr>
        <p:spPr>
          <a:xfrm>
            <a:off x="847725" y="1600200"/>
            <a:ext cx="4229100" cy="38100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9050">
            <a:solidFill>
              <a:srgbClr val="171B1B"/>
            </a:solidFill>
          </a:ln>
        </p:spPr>
        <p:txBody>
          <a:bodyPr/>
          <a:lstStyle/>
          <a:p/>
        </p:txBody>
      </p:sp>
      <p:sp>
        <p:nvSpPr>
          <p:cNvPr id="88" name="Shape 88"/>
          <p:cNvSpPr/>
          <p:nvPr/>
        </p:nvSpPr>
        <p:spPr>
          <a:xfrm>
            <a:off x="962025" y="1714500"/>
            <a:ext cx="4000500" cy="5715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89" name="Shape 89"/>
          <p:cNvSpPr/>
          <p:nvPr/>
        </p:nvSpPr>
        <p:spPr>
          <a:xfrm>
            <a:off x="1076325" y="1847850"/>
            <a:ext cx="3790950" cy="2518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98"/>
              </a:lnSpc>
              <a:buNone/>
            </a:pPr>
            <a:r>
              <a:rPr sz="1725" b="1" i="0">
                <a:solidFill>
                  <a:srgbClr val="101010"/>
                </a:solidFill>
                <a:latin typeface="Manrope"/>
                <a:ea typeface="Manrope"/>
              </a:rPr>
              <a:t>Новая задача</a:t>
            </a:r>
            <a:endParaRPr lang="en-US"/>
          </a:p>
        </p:txBody>
      </p:sp>
      <p:sp>
        <p:nvSpPr>
          <p:cNvPr id="90" name="Shape 90"/>
          <p:cNvSpPr/>
          <p:nvPr/>
        </p:nvSpPr>
        <p:spPr>
          <a:xfrm>
            <a:off x="1076325" y="25527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Подготовить отчёт</a:t>
            </a:r>
            <a:endParaRPr lang="en-US"/>
          </a:p>
        </p:txBody>
      </p:sp>
      <p:sp>
        <p:nvSpPr>
          <p:cNvPr id="91" name="Shape 91"/>
          <p:cNvSpPr/>
          <p:nvPr/>
        </p:nvSpPr>
        <p:spPr>
          <a:xfrm>
            <a:off x="1076325" y="31242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Дата: сегодня · 16:00</a:t>
            </a:r>
            <a:endParaRPr lang="en-US"/>
          </a:p>
        </p:txBody>
      </p:sp>
      <p:sp>
        <p:nvSpPr>
          <p:cNvPr id="92" name="Shape 92"/>
          <p:cNvSpPr/>
          <p:nvPr/>
        </p:nvSpPr>
        <p:spPr>
          <a:xfrm>
            <a:off x="1076325" y="36957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Приоритет: главное</a:t>
            </a:r>
            <a:endParaRPr lang="en-US"/>
          </a:p>
        </p:txBody>
      </p:sp>
      <p:sp>
        <p:nvSpPr>
          <p:cNvPr id="93" name="Shape 93"/>
          <p:cNvSpPr/>
          <p:nvPr/>
        </p:nvSpPr>
        <p:spPr>
          <a:xfrm>
            <a:off x="1076325" y="42672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Сохранить задачу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Тот же концепт и та же задача; поля доступны для уточнения.</a:t>
            </a:r>
            <a:endParaRPr lang="en-US"/>
          </a:p>
        </p:txBody>
      </p:sp>
      <p:sp>
        <p:nvSpPr>
          <p:cNvPr id="95" name="Shape 95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resenton Native SVG Image 11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11" name="Presenton Native SVG Image 11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12" name="Presenton Native SVG Image 11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13" name="Presenton Native SVG Image 11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14" name="Presenton Native SVG Image 11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15" name="Presenton Native SVG Image 11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16" name="Presenton Native SVG Image 11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17" name="Presenton Native SVG Image 11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18" name="Presenton Native SVG Image 11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19" name="Presenton Native SVG Image 12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20" name="Presenton Native SVG Image 12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21" name="Presenton Native SVG Image 12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22" name="Presenton Native SVG Image 12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23" name="Presenton Native SVG Image 12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24" name="Presenton Raster Image 125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25" name="Presenton Raster Image 126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96" name="Shape 96"/>
          <p:cNvSpPr/>
          <p:nvPr/>
        </p:nvSpPr>
        <p:spPr>
          <a:xfrm>
            <a:off x="695325" y="1447800"/>
            <a:ext cx="2286000" cy="1000125"/>
          </a:xfrm>
          <a:prstGeom prst="roundRect">
            <a:avLst>
              <a:gd name="adj" fmla="val 49524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97" name="Shape 97"/>
          <p:cNvSpPr/>
          <p:nvPr/>
        </p:nvSpPr>
        <p:spPr>
          <a:xfrm>
            <a:off x="1323975" y="809625"/>
            <a:ext cx="1028700" cy="2305050"/>
          </a:xfrm>
          <a:prstGeom prst="roundRect">
            <a:avLst>
              <a:gd name="adj" fmla="val 50000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98" name="Shape 98"/>
          <p:cNvSpPr/>
          <p:nvPr/>
        </p:nvSpPr>
        <p:spPr>
          <a:xfrm>
            <a:off x="6524625" y="723900"/>
            <a:ext cx="5105400" cy="12153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785"/>
              </a:lnSpc>
              <a:buNone/>
            </a:pPr>
            <a:r>
              <a:rPr sz="4125" b="0" i="0" spc="0">
                <a:solidFill>
                  <a:srgbClr val="171B1B"/>
                </a:solidFill>
                <a:latin typeface="Source Code Pro"/>
                <a:ea typeface="Source Code Pro"/>
              </a:rPr>
              <a:t>Обзор недели без смены контекста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6772275" y="3924300"/>
            <a:ext cx="4581525" cy="53012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Переключение масштаба:</a:t>
            </a: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 xml:space="preserve">
</a:t>
            </a: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день → неделя.</a:t>
            </a:r>
            <a:endParaRPr lang="en-US"/>
          </a:p>
        </p:txBody>
      </p:sp>
      <p:pic>
        <p:nvPicPr>
          <p:cNvPr id="226" name="Presenton Native SVG Image 12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72150" y="3067050"/>
            <a:ext cx="5762625" cy="3714750"/>
          </a:xfrm>
          <a:prstGeom prst="rect">
            <a:avLst/>
          </a:prstGeom>
        </p:spPr>
      </p:pic>
      <p:pic>
        <p:nvPicPr>
          <p:cNvPr id="227" name="Presenton Native SVG Image 12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47700" y="5419725"/>
            <a:ext cx="609600" cy="609600"/>
          </a:xfrm>
          <a:prstGeom prst="rect">
            <a:avLst/>
          </a:prstGeom>
        </p:spPr>
      </p:pic>
      <p:sp>
        <p:nvSpPr>
          <p:cNvPr id="100" name="Shape 100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847725" y="1600200"/>
            <a:ext cx="4229100" cy="38100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9050">
            <a:solidFill>
              <a:srgbClr val="171B1B"/>
            </a:solidFill>
          </a:ln>
        </p:spPr>
        <p:txBody>
          <a:bodyPr/>
          <a:lstStyle/>
          <a:p/>
        </p:txBody>
      </p:sp>
      <p:sp>
        <p:nvSpPr>
          <p:cNvPr id="103" name="Shape 103"/>
          <p:cNvSpPr/>
          <p:nvPr/>
        </p:nvSpPr>
        <p:spPr>
          <a:xfrm>
            <a:off x="962025" y="1714500"/>
            <a:ext cx="4000500" cy="5715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104" name="Shape 104"/>
          <p:cNvSpPr/>
          <p:nvPr/>
        </p:nvSpPr>
        <p:spPr>
          <a:xfrm>
            <a:off x="1076325" y="1847850"/>
            <a:ext cx="3790950" cy="2518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98"/>
              </a:lnSpc>
              <a:buNone/>
            </a:pPr>
            <a:r>
              <a:rPr sz="1725" b="1" i="0">
                <a:solidFill>
                  <a:srgbClr val="101010"/>
                </a:solidFill>
                <a:latin typeface="Manrope"/>
                <a:ea typeface="Manrope"/>
              </a:rPr>
              <a:t>Порядок · Неделя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1076325" y="25527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Пн · Подготовить отчёт</a:t>
            </a:r>
            <a:endParaRPr lang="en-US"/>
          </a:p>
        </p:txBody>
      </p:sp>
      <p:sp>
        <p:nvSpPr>
          <p:cNvPr id="106" name="Shape 106"/>
          <p:cNvSpPr/>
          <p:nvPr/>
        </p:nvSpPr>
        <p:spPr>
          <a:xfrm>
            <a:off x="1076325" y="31242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Вт · Встреча команды</a:t>
            </a:r>
            <a:endParaRPr lang="en-US"/>
          </a:p>
        </p:txBody>
      </p:sp>
      <p:sp>
        <p:nvSpPr>
          <p:cNvPr id="107" name="Shape 107"/>
          <p:cNvSpPr/>
          <p:nvPr/>
        </p:nvSpPr>
        <p:spPr>
          <a:xfrm>
            <a:off x="1076325" y="36957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Ср · Без задач</a:t>
            </a:r>
            <a:endParaRPr lang="en-US"/>
          </a:p>
        </p:txBody>
      </p:sp>
      <p:sp>
        <p:nvSpPr>
          <p:cNvPr id="108" name="Shape 108"/>
          <p:cNvSpPr/>
          <p:nvPr/>
        </p:nvSpPr>
        <p:spPr>
          <a:xfrm>
            <a:off x="1076325" y="42672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Сегодня / Неделя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Авторский макет недели; задача видна в том же сценарии.</a:t>
            </a:r>
            <a:endParaRPr lang="en-US"/>
          </a:p>
        </p:txBody>
      </p:sp>
      <p:sp>
        <p:nvSpPr>
          <p:cNvPr id="110" name="Shape 11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resenton Native SVG Image 12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29" name="Presenton Native SVG Image 13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30" name="Presenton Native SVG Image 13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31" name="Presenton Native SVG Image 13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32" name="Presenton Native SVG Image 13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33" name="Presenton Native SVG Image 13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34" name="Presenton Native SVG Image 13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35" name="Presenton Native SVG Image 13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36" name="Presenton Native SVG Image 13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37" name="Presenton Native SVG Image 13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38" name="Presenton Native SVG Image 13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39" name="Presenton Native SVG Image 14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40" name="Presenton Native SVG Image 14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41" name="Presenton Native SVG Image 14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42" name="Presenton Raster Image 143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43" name="Presenton Raster Image 144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111" name="Shape 111"/>
          <p:cNvSpPr/>
          <p:nvPr/>
        </p:nvSpPr>
        <p:spPr>
          <a:xfrm>
            <a:off x="7858125" y="1438275"/>
            <a:ext cx="2605980" cy="1140023"/>
          </a:xfrm>
          <a:prstGeom prst="roundRect">
            <a:avLst>
              <a:gd name="adj" fmla="val 49529"/>
            </a:avLst>
          </a:prstGeom>
          <a:solidFill>
            <a:srgbClr val="FFF337"/>
          </a:solidFill>
        </p:spPr>
        <p:txBody>
          <a:bodyPr/>
          <a:lstStyle/>
          <a:p/>
        </p:txBody>
      </p:sp>
      <p:sp>
        <p:nvSpPr>
          <p:cNvPr id="112" name="Shape 112"/>
          <p:cNvSpPr/>
          <p:nvPr/>
        </p:nvSpPr>
        <p:spPr>
          <a:xfrm>
            <a:off x="8574732" y="710654"/>
            <a:ext cx="1172617" cy="2627709"/>
          </a:xfrm>
          <a:prstGeom prst="roundRect">
            <a:avLst>
              <a:gd name="adj" fmla="val 49956"/>
            </a:avLst>
          </a:prstGeom>
          <a:solidFill>
            <a:srgbClr val="FFF337"/>
          </a:solidFill>
        </p:spPr>
        <p:txBody>
          <a:bodyPr/>
          <a:lstStyle/>
          <a:p/>
        </p:txBody>
      </p:sp>
      <p:pic>
        <p:nvPicPr>
          <p:cNvPr id="244" name="Presenton Native Image 145" descr=""/>
          <p:cNvPicPr/>
          <p:nvPr/>
        </p:nvPicPr>
        <p:blipFill>
          <a:blip r:embed="rId2" cstate="none"/>
          <a:srcRect l="6189" r="6189"/>
          <a:stretch>
            <a:fillRect/>
          </a:stretch>
        </p:blipFill>
        <p:spPr>
          <a:xfrm>
            <a:off x="523875" y="1543050"/>
            <a:ext cx="3648075" cy="2343150"/>
          </a:xfrm>
          <a:prstGeom prst="rect">
            <a:avLst/>
          </a:prstGeom>
        </p:spPr>
      </p:pic>
      <p:pic>
        <p:nvPicPr>
          <p:cNvPr id="245" name="Presenton Native Image 146" descr=""/>
          <p:cNvPicPr/>
          <p:nvPr/>
        </p:nvPicPr>
        <p:blipFill>
          <a:blip r:embed="rId2" cstate="none"/>
          <a:srcRect t="2734" b="2734"/>
          <a:stretch>
            <a:fillRect/>
          </a:stretch>
        </p:blipFill>
        <p:spPr>
          <a:xfrm>
            <a:off x="7743825" y="771525"/>
            <a:ext cx="3867150" cy="2057400"/>
          </a:xfrm>
          <a:prstGeom prst="rect">
            <a:avLst/>
          </a:prstGeom>
        </p:spPr>
      </p:pic>
      <p:sp>
        <p:nvSpPr>
          <p:cNvPr id="113" name="Shape 113"/>
          <p:cNvSpPr/>
          <p:nvPr/>
        </p:nvSpPr>
        <p:spPr>
          <a:xfrm>
            <a:off x="542925" y="600075"/>
            <a:ext cx="6534150" cy="66288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220"/>
              </a:lnSpc>
              <a:buNone/>
            </a:pPr>
            <a:r>
              <a:rPr sz="4500" b="0" i="0" spc="0">
                <a:solidFill>
                  <a:srgbClr val="171B1B"/>
                </a:solidFill>
                <a:latin typeface="Source Code Pro"/>
                <a:ea typeface="Source Code Pro"/>
              </a:rPr>
              <a:t>Принципы интерфейса</a:t>
            </a:r>
            <a:endParaRPr lang="en-US"/>
          </a:p>
        </p:txBody>
      </p:sp>
      <p:sp>
        <p:nvSpPr>
          <p:cNvPr id="114" name="Shape 114"/>
          <p:cNvSpPr/>
          <p:nvPr/>
        </p:nvSpPr>
        <p:spPr>
          <a:xfrm>
            <a:off x="5000625" y="2809875"/>
            <a:ext cx="6677025" cy="79548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264"/>
              </a:lnSpc>
              <a:buNone/>
            </a:pPr>
            <a:r>
              <a:rPr sz="5400" b="0" i="0" spc="0">
                <a:solidFill>
                  <a:srgbClr val="171B1B"/>
                </a:solidFill>
                <a:latin typeface="Source Code Pro"/>
                <a:ea typeface="Source Code Pro"/>
              </a:rPr>
              <a:t xml:space="preserve"> </a:t>
            </a:r>
            <a:endParaRPr lang="en-US"/>
          </a:p>
        </p:txBody>
      </p:sp>
      <p:sp>
        <p:nvSpPr>
          <p:cNvPr id="115" name="Shape 115"/>
          <p:cNvSpPr/>
          <p:nvPr/>
        </p:nvSpPr>
        <p:spPr>
          <a:xfrm>
            <a:off x="0" y="3971925"/>
            <a:ext cx="12192000" cy="2886075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116" name="Shape 116"/>
          <p:cNvSpPr/>
          <p:nvPr/>
        </p:nvSpPr>
        <p:spPr>
          <a:xfrm>
            <a:off x="552450" y="4295775"/>
            <a:ext cx="65722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0" i="0">
                <a:solidFill>
                  <a:srgbClr val="171B1B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17" name="Shape 117"/>
          <p:cNvSpPr/>
          <p:nvPr/>
        </p:nvSpPr>
        <p:spPr>
          <a:xfrm>
            <a:off x="552450" y="4762500"/>
            <a:ext cx="32289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0" i="0">
                <a:solidFill>
                  <a:srgbClr val="171B1B"/>
                </a:solidFill>
                <a:latin typeface="Source Code Pro"/>
                <a:ea typeface="Source Code Pro"/>
              </a:rPr>
              <a:t>Ясность</a:t>
            </a:r>
            <a:endParaRPr lang="en-US"/>
          </a:p>
        </p:txBody>
      </p:sp>
      <p:sp>
        <p:nvSpPr>
          <p:cNvPr id="118" name="Shape 118"/>
          <p:cNvSpPr/>
          <p:nvPr/>
        </p:nvSpPr>
        <p:spPr>
          <a:xfrm>
            <a:off x="552450" y="5791200"/>
            <a:ext cx="3228975" cy="3976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71B1B"/>
                </a:solidFill>
                <a:latin typeface="Manrope"/>
                <a:ea typeface="Manrope"/>
              </a:rPr>
              <a:t>Один главный пункт и понятные названия действий.</a:t>
            </a:r>
            <a:endParaRPr lang="en-US"/>
          </a:p>
        </p:txBody>
      </p:sp>
      <p:sp>
        <p:nvSpPr>
          <p:cNvPr id="119" name="Shape 119"/>
          <p:cNvSpPr/>
          <p:nvPr/>
        </p:nvSpPr>
        <p:spPr>
          <a:xfrm>
            <a:off x="4362450" y="4295775"/>
            <a:ext cx="65722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0" i="0">
                <a:solidFill>
                  <a:srgbClr val="171B1B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4362450" y="4762500"/>
            <a:ext cx="32289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0" i="0">
                <a:solidFill>
                  <a:srgbClr val="171B1B"/>
                </a:solidFill>
                <a:latin typeface="Source Code Pro"/>
                <a:ea typeface="Source Code Pro"/>
              </a:rPr>
              <a:t>Один сценарий</a:t>
            </a:r>
            <a:endParaRPr lang="en-US"/>
          </a:p>
        </p:txBody>
      </p:sp>
      <p:sp>
        <p:nvSpPr>
          <p:cNvPr id="121" name="Shape 121"/>
          <p:cNvSpPr/>
          <p:nvPr/>
        </p:nvSpPr>
        <p:spPr>
          <a:xfrm>
            <a:off x="4362450" y="5791200"/>
            <a:ext cx="3228975" cy="3976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71B1B"/>
                </a:solidFill>
                <a:latin typeface="Manrope"/>
                <a:ea typeface="Manrope"/>
              </a:rPr>
              <a:t>Одна задача сохраняет название и срок на всех экранах.</a:t>
            </a:r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8172450" y="4295775"/>
            <a:ext cx="65722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0" i="0">
                <a:solidFill>
                  <a:srgbClr val="171B1B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23" name="Shape 123"/>
          <p:cNvSpPr/>
          <p:nvPr/>
        </p:nvSpPr>
        <p:spPr>
          <a:xfrm>
            <a:off x="8172450" y="4762500"/>
            <a:ext cx="32289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0" i="0">
                <a:solidFill>
                  <a:srgbClr val="171B1B"/>
                </a:solidFill>
                <a:latin typeface="Source Code Pro"/>
                <a:ea typeface="Source Code Pro"/>
              </a:rPr>
              <a:t>Доступность</a:t>
            </a:r>
            <a:endParaRPr lang="en-US"/>
          </a:p>
        </p:txBody>
      </p:sp>
      <p:sp>
        <p:nvSpPr>
          <p:cNvPr id="124" name="Shape 124"/>
          <p:cNvSpPr/>
          <p:nvPr/>
        </p:nvSpPr>
        <p:spPr>
          <a:xfrm>
            <a:off x="8172450" y="5791200"/>
            <a:ext cx="3228975" cy="3976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71B1B"/>
                </a:solidFill>
                <a:latin typeface="Manrope"/>
                <a:ea typeface="Manrope"/>
              </a:rPr>
              <a:t>Не полагаться только на цвет; проверить контраст и фокус.</a:t>
            </a:r>
            <a:endParaRPr lang="en-US"/>
          </a:p>
        </p:txBody>
      </p:sp>
      <p:sp>
        <p:nvSpPr>
          <p:cNvPr id="125" name="Shape 125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26" name="Shape 126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27" name="Shape 127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Принципы проектирования концепции, а не подтверждённые результаты usability-теста.</a:t>
            </a:r>
            <a:endParaRPr lang="en-US"/>
          </a:p>
        </p:txBody>
      </p:sp>
      <p:sp>
        <p:nvSpPr>
          <p:cNvPr id="128" name="Shape 128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8648700" y="1666875"/>
            <a:ext cx="2857500" cy="1250156"/>
          </a:xfrm>
          <a:prstGeom prst="roundRect">
            <a:avLst>
              <a:gd name="adj" fmla="val 49524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sp>
        <p:nvSpPr>
          <p:cNvPr id="130" name="Shape 130"/>
          <p:cNvSpPr/>
          <p:nvPr/>
        </p:nvSpPr>
        <p:spPr>
          <a:xfrm>
            <a:off x="9434513" y="869156"/>
            <a:ext cx="1285875" cy="2881313"/>
          </a:xfrm>
          <a:prstGeom prst="roundRect">
            <a:avLst>
              <a:gd name="adj" fmla="val 50000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pic>
        <p:nvPicPr>
          <p:cNvPr id="246" name="Presenton Native SVG Image 14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47" name="Presenton Native SVG Image 14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48" name="Presenton Native SVG Image 14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49" name="Presenton Native SVG Image 15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50" name="Presenton Native SVG Image 15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51" name="Presenton Native SVG Image 15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52" name="Presenton Native SVG Image 15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53" name="Presenton Native SVG Image 15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54" name="Presenton Native SVG Image 15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55" name="Presenton Native SVG Image 15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56" name="Presenton Native SVG Image 15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57" name="Presenton Native SVG Image 15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58" name="Presenton Native SVG Image 15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59" name="Presenton Native SVG Image 16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60" name="Presenton Raster Image 161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61" name="Presenton Raster Image 162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131" name="Shape 131"/>
          <p:cNvSpPr/>
          <p:nvPr/>
        </p:nvSpPr>
        <p:spPr>
          <a:xfrm>
            <a:off x="5524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132" name="Shape 132"/>
          <p:cNvSpPr/>
          <p:nvPr/>
        </p:nvSpPr>
        <p:spPr>
          <a:xfrm>
            <a:off x="7239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33" name="Shape 133"/>
          <p:cNvSpPr/>
          <p:nvPr/>
        </p:nvSpPr>
        <p:spPr>
          <a:xfrm>
            <a:off x="7239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Добавить</a:t>
            </a:r>
            <a:endParaRPr lang="en-US"/>
          </a:p>
        </p:txBody>
      </p:sp>
      <p:sp>
        <p:nvSpPr>
          <p:cNvPr id="134" name="Shape 134"/>
          <p:cNvSpPr/>
          <p:nvPr/>
        </p:nvSpPr>
        <p:spPr>
          <a:xfrm>
            <a:off x="7239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Подготовить отчёт</a:t>
            </a:r>
            <a:endParaRPr lang="en-US"/>
          </a:p>
        </p:txBody>
      </p:sp>
      <p:sp>
        <p:nvSpPr>
          <p:cNvPr id="135" name="Shape 135"/>
          <p:cNvSpPr/>
          <p:nvPr/>
        </p:nvSpPr>
        <p:spPr>
          <a:xfrm>
            <a:off x="33528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C8BC12"/>
          </a:solidFill>
        </p:spPr>
        <p:txBody>
          <a:bodyPr/>
          <a:lstStyle/>
          <a:p/>
        </p:txBody>
      </p:sp>
      <p:sp>
        <p:nvSpPr>
          <p:cNvPr id="136" name="Shape 136"/>
          <p:cNvSpPr/>
          <p:nvPr/>
        </p:nvSpPr>
        <p:spPr>
          <a:xfrm>
            <a:off x="35242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37" name="Shape 137"/>
          <p:cNvSpPr/>
          <p:nvPr/>
        </p:nvSpPr>
        <p:spPr>
          <a:xfrm>
            <a:off x="35242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Найти</a:t>
            </a:r>
            <a:endParaRPr lang="en-US"/>
          </a:p>
        </p:txBody>
      </p:sp>
      <p:sp>
        <p:nvSpPr>
          <p:cNvPr id="138" name="Shape 138"/>
          <p:cNvSpPr/>
          <p:nvPr/>
        </p:nvSpPr>
        <p:spPr>
          <a:xfrm>
            <a:off x="352425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В списке сегодня</a:t>
            </a:r>
            <a:endParaRPr lang="en-US"/>
          </a:p>
        </p:txBody>
      </p:sp>
      <p:sp>
        <p:nvSpPr>
          <p:cNvPr id="139" name="Shape 139"/>
          <p:cNvSpPr/>
          <p:nvPr/>
        </p:nvSpPr>
        <p:spPr>
          <a:xfrm>
            <a:off x="61531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33BEC3"/>
          </a:solidFill>
        </p:spPr>
        <p:txBody>
          <a:bodyPr/>
          <a:lstStyle/>
          <a:p/>
        </p:txBody>
      </p:sp>
      <p:sp>
        <p:nvSpPr>
          <p:cNvPr id="140" name="Shape 140"/>
          <p:cNvSpPr/>
          <p:nvPr/>
        </p:nvSpPr>
        <p:spPr>
          <a:xfrm>
            <a:off x="63246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41" name="Shape 141"/>
          <p:cNvSpPr/>
          <p:nvPr/>
        </p:nvSpPr>
        <p:spPr>
          <a:xfrm>
            <a:off x="63246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Проверить</a:t>
            </a:r>
            <a:endParaRPr lang="en-US"/>
          </a:p>
        </p:txBody>
      </p:sp>
      <p:sp>
        <p:nvSpPr>
          <p:cNvPr id="142" name="Shape 142"/>
          <p:cNvSpPr/>
          <p:nvPr/>
        </p:nvSpPr>
        <p:spPr>
          <a:xfrm>
            <a:off x="63246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В обзоре недели</a:t>
            </a:r>
            <a:endParaRPr lang="en-US"/>
          </a:p>
        </p:txBody>
      </p:sp>
      <p:sp>
        <p:nvSpPr>
          <p:cNvPr id="143" name="Shape 143"/>
          <p:cNvSpPr/>
          <p:nvPr/>
        </p:nvSpPr>
        <p:spPr>
          <a:xfrm>
            <a:off x="89535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A8A8A0"/>
          </a:solidFill>
        </p:spPr>
        <p:txBody>
          <a:bodyPr/>
          <a:lstStyle/>
          <a:p/>
        </p:txBody>
      </p:sp>
      <p:sp>
        <p:nvSpPr>
          <p:cNvPr id="144" name="Shape 144"/>
          <p:cNvSpPr/>
          <p:nvPr/>
        </p:nvSpPr>
        <p:spPr>
          <a:xfrm>
            <a:off x="91249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145" name="Shape 145"/>
          <p:cNvSpPr/>
          <p:nvPr/>
        </p:nvSpPr>
        <p:spPr>
          <a:xfrm>
            <a:off x="91249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Завершить</a:t>
            </a:r>
            <a:endParaRPr lang="en-US"/>
          </a:p>
        </p:txBody>
      </p:sp>
      <p:sp>
        <p:nvSpPr>
          <p:cNvPr id="146" name="Shape 146"/>
          <p:cNvSpPr/>
          <p:nvPr/>
        </p:nvSpPr>
        <p:spPr>
          <a:xfrm>
            <a:off x="912495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Отметить выполнение</a:t>
            </a:r>
            <a:endParaRPr lang="en-US"/>
          </a:p>
        </p:txBody>
      </p:sp>
      <p:sp>
        <p:nvSpPr>
          <p:cNvPr id="147" name="Shape 147"/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148" name="Shape 148"/>
          <p:cNvSpPr/>
          <p:nvPr/>
        </p:nvSpPr>
        <p:spPr>
          <a:xfrm>
            <a:off x="552450" y="5486400"/>
            <a:ext cx="11068050" cy="77331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171B1B"/>
                </a:solidFill>
                <a:latin typeface="Source Code Pro"/>
                <a:ea typeface="Source Code Pro"/>
              </a:rPr>
              <a:t>Сценарий демонстрации</a:t>
            </a:r>
            <a:endParaRPr lang="en-US"/>
          </a:p>
        </p:txBody>
      </p:sp>
      <p:sp>
        <p:nvSpPr>
          <p:cNvPr id="149" name="Shape 149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50" name="Shape 150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51" name="Shape 151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Один законченный путь вместо несвязанных экранов.</a:t>
            </a:r>
            <a:endParaRPr lang="en-US"/>
          </a:p>
        </p:txBody>
      </p:sp>
      <p:sp>
        <p:nvSpPr>
          <p:cNvPr id="152" name="Shape 15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D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resenton Native SVG Image 16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63" name="Presenton Native SVG Image 16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64" name="Presenton Native SVG Image 16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65" name="Presenton Native SVG Image 16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66" name="Presenton Native SVG Image 16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67" name="Presenton Native SVG Image 16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68" name="Presenton Native SVG Image 16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69" name="Presenton Native SVG Image 17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70" name="Presenton Native SVG Image 17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71" name="Presenton Native SVG Image 17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72" name="Presenton Native SVG Image 17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73" name="Presenton Native SVG Image 17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74" name="Presenton Native SVG Image 17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75" name="Presenton Native SVG Image 17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76" name="Presenton Raster Image 177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77" name="Presenton Raster Image 178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pic>
        <p:nvPicPr>
          <p:cNvPr id="278" name="Presenton Native Image 179" descr=""/>
          <p:cNvPicPr/>
          <p:nvPr/>
        </p:nvPicPr>
        <p:blipFill>
          <a:blip r:embed="rId2" cstate="none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3" name="Shape 153"/>
          <p:cNvSpPr/>
          <p:nvPr/>
        </p:nvSpPr>
        <p:spPr>
          <a:xfrm>
            <a:off x="0" y="2428875"/>
            <a:ext cx="12192000" cy="2085975"/>
          </a:xfrm>
          <a:prstGeom prst="rect">
            <a:avLst/>
          </a:prstGeom>
          <a:solidFill>
            <a:srgbClr val="181A1A">
              <a:alpha val="72000"/>
            </a:srgbClr>
          </a:solidFill>
        </p:spPr>
        <p:txBody>
          <a:bodyPr/>
          <a:lstStyle/>
          <a:p/>
        </p:txBody>
      </p:sp>
      <p:pic>
        <p:nvPicPr>
          <p:cNvPr id="279" name="Presenton Native Image 180" descr=""/>
          <p:cNvPicPr/>
          <p:nvPr/>
        </p:nvPicPr>
        <p:blipFill>
          <a:blip r:embed="rId7" cstate="none"/>
          <a:stretch>
            <a:fillRect/>
          </a:stretch>
        </p:blipFill>
        <p:spPr>
          <a:xfrm>
            <a:off x="0" y="381000"/>
            <a:ext cx="2686050" cy="1400175"/>
          </a:xfrm>
          <a:prstGeom prst="rect">
            <a:avLst/>
          </a:prstGeom>
        </p:spPr>
      </p:pic>
      <p:pic>
        <p:nvPicPr>
          <p:cNvPr id="280" name="Presenton Native Image 181" descr=""/>
          <p:cNvPicPr/>
          <p:nvPr/>
        </p:nvPicPr>
        <p:blipFill>
          <a:blip r:embed="rId8" cstate="none"/>
          <a:stretch>
            <a:fillRect/>
          </a:stretch>
        </p:blipFill>
        <p:spPr>
          <a:xfrm>
            <a:off x="365671" y="0"/>
            <a:ext cx="1440061" cy="2714625"/>
          </a:xfrm>
          <a:prstGeom prst="rect">
            <a:avLst/>
          </a:prstGeom>
        </p:spPr>
      </p:pic>
      <p:sp>
        <p:nvSpPr>
          <p:cNvPr id="154" name="Shape 154"/>
          <p:cNvSpPr/>
          <p:nvPr/>
        </p:nvSpPr>
        <p:spPr>
          <a:xfrm>
            <a:off x="8934450" y="5200650"/>
            <a:ext cx="3200400" cy="1400175"/>
          </a:xfrm>
          <a:prstGeom prst="roundRect">
            <a:avLst>
              <a:gd name="adj" fmla="val 49524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pic>
        <p:nvPicPr>
          <p:cNvPr id="281" name="Presenton Native Image 182" descr=""/>
          <p:cNvPicPr/>
          <p:nvPr/>
        </p:nvPicPr>
        <p:blipFill>
          <a:blip r:embed="rId9" cstate="none"/>
          <a:stretch>
            <a:fillRect/>
          </a:stretch>
        </p:blipFill>
        <p:spPr>
          <a:xfrm>
            <a:off x="9814471" y="4307086"/>
            <a:ext cx="1440061" cy="2550914"/>
          </a:xfrm>
          <a:prstGeom prst="rect">
            <a:avLst/>
          </a:prstGeom>
        </p:spPr>
      </p:pic>
      <p:sp>
        <p:nvSpPr>
          <p:cNvPr id="155" name="Shape 155"/>
          <p:cNvSpPr/>
          <p:nvPr/>
        </p:nvSpPr>
        <p:spPr>
          <a:xfrm>
            <a:off x="552450" y="2819400"/>
            <a:ext cx="11068050" cy="5854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11"/>
              </a:lnSpc>
              <a:buNone/>
            </a:pPr>
            <a:r>
              <a:rPr sz="3975" b="0" i="0" spc="0">
                <a:solidFill>
                  <a:srgbClr val="FFFFFF"/>
                </a:solidFill>
                <a:latin typeface="Source Code Pro"/>
                <a:ea typeface="Source Code Pro"/>
              </a:rPr>
              <a:t>Следующий шаг — проверить понятность</a:t>
            </a:r>
            <a:endParaRPr lang="en-US"/>
          </a:p>
        </p:txBody>
      </p:sp>
      <p:sp>
        <p:nvSpPr>
          <p:cNvPr id="156" name="Shape 156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57" name="Shape 157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58" name="Shape 158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FFFFFF"/>
                </a:solidFill>
                <a:latin typeface="Manrope"/>
                <a:ea typeface="Manrope"/>
              </a:rPr>
              <a:t>Дать человеку задачу и посмотреть, сможет ли он пройти сценарий.</a:t>
            </a:r>
            <a:endParaRPr lang="en-US"/>
          </a:p>
        </p:txBody>
      </p:sp>
      <p:sp>
        <p:nvSpPr>
          <p:cNvPr id="159" name="Shape 159"/>
          <p:cNvSpPr/>
          <p:nvPr/>
        </p:nvSpPr>
        <p:spPr>
          <a:xfrm>
            <a:off x="457200" y="4191000"/>
            <a:ext cx="11049000" cy="1905000"/>
          </a:xfrm>
          <a:prstGeom prst="roundRect">
            <a:avLst>
              <a:gd name="adj" fmla="val 6000"/>
            </a:avLst>
          </a:prstGeom>
          <a:solidFill>
            <a:srgbClr val="0F0F0F">
              <a:alpha val="65000"/>
            </a:srgbClr>
          </a:solidFill>
        </p:spPr>
        <p:txBody>
          <a:bodyPr/>
          <a:lstStyle/>
          <a:p/>
        </p:txBody>
      </p:sp>
      <p:sp>
        <p:nvSpPr>
          <p:cNvPr id="160" name="Shape 160"/>
          <p:cNvSpPr/>
          <p:nvPr/>
        </p:nvSpPr>
        <p:spPr>
          <a:xfrm>
            <a:off x="533400" y="4286250"/>
            <a:ext cx="11068050" cy="129182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36"/>
              </a:lnSpc>
              <a:buNone/>
            </a:pP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Проверить: Понимание дня, срока и приоритета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Записать: Ошибки и вопросы без подсказок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Изменить: Макет по наблюдениям, затем проверить снова</a:t>
            </a:r>
            <a:endParaRPr lang="en-US"/>
          </a:p>
        </p:txBody>
      </p:sp>
      <p:sp>
        <p:nvSpPr>
          <p:cNvPr id="161" name="Shape 16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prezentaciya-mobilnogo-prilozheniya</dc:title>
  <dc:subject>Generated by Presenton export-core</dc:subject>
  <dc:creator>Presenton</dc:creator>
  <cp:lastModifiedBy>Presenton</cp:lastModifiedBy>
  <dcterms:created xsi:type="dcterms:W3CDTF">2026-10-21T08:00:57.055Z</dcterms:created>
  <dcterms:modified xsi:type="dcterms:W3CDTF">2026-10-21T08:00:57.055Z</dcterms:modified>
</cp:coreProperties>
</file>