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Очередь в небольшой кофейне
Учебная курсовая работа
Вопрос, данные и план проверки
Тема показывает структуру защиты курсовой. Ни наблюдения в реальном заведении, ни внедрение в этом примере не проводились.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Где возникает ожидание заказа
Посетитель не видит, когда заказ начнут готовить. Вопрос: на каком шаге полезно проверить изменение?
Определите начало и конец измерения: от оплаты до выдачи. Не смешивайте его с временем до оплаты.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Цель и задачи учебного анализа
Найти проверяемую гипотезу уменьшения времени от оплаты до выдачи.
Описать: Зафиксировать путь заказа и точки ожидания.
Сопоставить: Сравнить интервалы по одинаковому показателю.
Проверить: Предложить изменение и план повторного измерения.
Разделите цель и задачи. Не формулируйте заранее доказанный эффект, которого нет в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Метод: единое окно наблюдения
План для реального исследования. Сейчас вместо наблюдений используется синтетический набор.
Определить: От оплаты до выдачи
Записать: Интервал и длительность
Сравнить: Одинаковые дни и часы
Повторить: После одного изменения
В реальной работе добавьте число заказов и разброс индивидуальных ожиданий. Наблюдение не должно собирать персональные данные посетителей.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Учебные данные пяти интервалов
Синтетические значения: 50 заказов; ожидание — среднее в каждом интервале.
Озвучьте единицы и происхождение. Среднее по интервалам равно 6 минутам; среднее по заказам с весами равно 6,28 минуты.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Наибольшее ожидание — в 09:30
Учебная модель; причины различий пока неизвестны.
Разница между максимумом и минимумом — 4 минуты. Не делайте причинный вывод только по совпадению числа заказов и ожидания.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Путь заказа и возможное узкое место
Схема процесса — гипотеза для последующего наблюдения.
Оплата: Заказ принят
Очередь: Ожидает бариста
Приготовление: Напиток готовят
Выдача: Заказ получает гость
Данные содержат общую длительность. Они не позволяют установить, какой из четырёх шагов создал задержку.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Предложение: разделить сбор и выдачу
Проверяем одно изменение в сопоставимые часы, сохраняя остальные условия.
Гипотеза: Отдельное место выдачи уменьшит пересечения у стойки.
Измерение: Повторить запись оплаты и выдачи по каждому заказу.
Сравнение: Учесть поток, состав заказов и число сотрудников.
Не обещайте снижение на конкретный процент. Для оценки эффекта нужны реальные повторные измерения.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Ограничения и план проверки
Малый синтетический набор иллюстрирует анализ, а не подтверждает эффект.
Проговорите также влияние смены и оборудования. Не переносите выводы одной кофейни на весь рынок.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Вывод: есть гипотеза для проверки
Максимум в модели — 8 минут; предложенный процесс ещё не испытан.
Из данных: Среднее по 5 интервалам — 6 минут
Из модели: С весами по заказам — 6,28 минуты
Следующий шаг: Реальное наблюдение и повторное измерение
Завершите связью с исходным вопросом. Защищайте логику метода и границы, а не выдуманный успех внедрения.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33400" y="952500"/>
            <a:ext cx="3352800" cy="364599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0"/>
              </a:lnSpc>
              <a:buNone/>
            </a:pPr>
            <a:r>
              <a:rPr sz="8250" b="1" i="0" spc="0">
                <a:solidFill>
                  <a:srgbClr val="DAD4C4"/>
                </a:solidFill>
                <a:latin typeface="Oswald"/>
                <a:ea typeface="Oswald"/>
              </a:rPr>
              <a:t>Кофе</a:t>
            </a:r>
            <a:r>
              <a:rPr sz="8250" b="1" i="0" spc="0">
                <a:solidFill>
                  <a:srgbClr val="DAD4C4"/>
                </a:solidFill>
                <a:latin typeface="Oswald"/>
                <a:ea typeface="Oswald"/>
              </a:rPr>
              <a:t xml:space="preserve">
</a:t>
            </a:r>
            <a:r>
              <a:rPr sz="8250" b="1" i="0" spc="0">
                <a:solidFill>
                  <a:srgbClr val="DAD4C4"/>
                </a:solidFill>
                <a:latin typeface="Oswald"/>
                <a:ea typeface="Oswald"/>
              </a:rPr>
              <a:t>и время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4171950" y="1762125"/>
            <a:ext cx="3905250" cy="3581400"/>
          </a:xfrm>
          <a:prstGeom prst="rect">
            <a:avLst/>
          </a:prstGeom>
          <a:solidFill>
            <a:srgbClr val="FBF5EB">
              <a:alpha val="97000"/>
            </a:srgbClr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4343400" y="1943100"/>
            <a:ext cx="360997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1" i="0">
                <a:solidFill>
                  <a:srgbClr val="171B1B"/>
                </a:solidFill>
                <a:latin typeface="Manrope"/>
                <a:ea typeface="Manrope"/>
              </a:rPr>
              <a:t>КУРСОВАЯ РАБОТА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4343400" y="2543175"/>
            <a:ext cx="3609975" cy="79518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Учебная модель кофейни: как измерить ожидание заказа и проверить изменение процесса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4343400" y="4848225"/>
            <a:ext cx="1695450" cy="409575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4467225" y="4943475"/>
            <a:ext cx="145732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1" i="0">
                <a:solidFill>
                  <a:srgbClr val="FFFFFF"/>
                </a:solidFill>
                <a:latin typeface="Manrope"/>
                <a:ea typeface="Manrope"/>
              </a:rPr>
              <a:t>50 заказов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6134100" y="4848225"/>
            <a:ext cx="1809750" cy="409575"/>
          </a:xfrm>
          <a:prstGeom prst="rect">
            <a:avLst/>
          </a:prstGeom>
          <a:solidFill>
            <a:srgbClr val="F4A043"/>
          </a:solidFill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257925" y="4943475"/>
            <a:ext cx="157162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1" i="0">
                <a:solidFill>
                  <a:srgbClr val="171B1B"/>
                </a:solidFill>
                <a:latin typeface="Manrope"/>
                <a:ea typeface="Manrope"/>
              </a:rPr>
              <a:t>Данные модели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695450" y="2000250"/>
            <a:ext cx="8820150" cy="65186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33"/>
              </a:lnSpc>
              <a:buNone/>
            </a:pPr>
            <a:r>
              <a:rPr sz="4425" b="0" i="0" spc="0">
                <a:solidFill>
                  <a:srgbClr val="171B1B"/>
                </a:solidFill>
                <a:latin typeface="Playfair Display"/>
                <a:ea typeface="Playfair Display"/>
              </a:rPr>
              <a:t>Где возникает ожидание заказа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2076450" y="3209925"/>
            <a:ext cx="8058150" cy="7069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84"/>
              </a:lnSpc>
              <a:buNone/>
            </a:pPr>
            <a:r>
              <a:rPr sz="2400" b="0" i="0">
                <a:solidFill>
                  <a:srgbClr val="171B1B"/>
                </a:solidFill>
                <a:latin typeface="Playfair Display"/>
                <a:ea typeface="Playfair Display"/>
              </a:rPr>
              <a:t>Посетитель не видит, когда заказ начнут готовить. Вопрос: на каком шаге полезно проверить изменение?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1533525" y="1685925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16" name="Shape 16"/>
          <p:cNvSpPr/>
          <p:nvPr/>
        </p:nvSpPr>
        <p:spPr>
          <a:xfrm>
            <a:off x="10563225" y="1685925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17" name="Shape 17"/>
          <p:cNvSpPr/>
          <p:nvPr/>
        </p:nvSpPr>
        <p:spPr>
          <a:xfrm>
            <a:off x="1533525" y="5238750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18" name="Shape 18"/>
          <p:cNvSpPr/>
          <p:nvPr/>
        </p:nvSpPr>
        <p:spPr>
          <a:xfrm>
            <a:off x="10563225" y="5238750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19" name="Shape 19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2076450" y="5143500"/>
            <a:ext cx="8058150" cy="28470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45"/>
              </a:lnSpc>
              <a:buNone/>
            </a:pPr>
            <a:r>
              <a:rPr sz="1950" b="0" i="0">
                <a:solidFill>
                  <a:srgbClr val="171B1B"/>
                </a:solidFill>
                <a:latin typeface="Manrope"/>
                <a:ea typeface="Manrope"/>
              </a:rPr>
              <a:t>Ожидание · измеряем в минутах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533400" y="628650"/>
            <a:ext cx="11068050" cy="530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76"/>
              </a:lnSpc>
              <a:buNone/>
            </a:pPr>
            <a:r>
              <a:rPr sz="3600" b="0" i="0" spc="0">
                <a:solidFill>
                  <a:srgbClr val="171B1B"/>
                </a:solidFill>
                <a:latin typeface="Playfair Display"/>
                <a:ea typeface="Playfair Display"/>
              </a:rPr>
              <a:t>Цель и задачи учебного анализа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533400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25" name="Shape 25"/>
          <p:cNvSpPr/>
          <p:nvPr/>
        </p:nvSpPr>
        <p:spPr>
          <a:xfrm>
            <a:off x="704850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704850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Описать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704850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Зафиксировать путь заказа и точки ожидания.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4276725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439A69"/>
          </a:solidFill>
        </p:spPr>
        <p:txBody>
          <a:bodyPr/>
          <a:lstStyle/>
          <a:p/>
        </p:txBody>
      </p:sp>
      <p:sp>
        <p:nvSpPr>
          <p:cNvPr id="29" name="Shape 29"/>
          <p:cNvSpPr/>
          <p:nvPr/>
        </p:nvSpPr>
        <p:spPr>
          <a:xfrm>
            <a:off x="4448175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4448175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Сопоставить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4448175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Сравнить интервалы по одинаковому показателю.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8020050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A56123"/>
          </a:solidFill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8191500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8191500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Проверить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8191500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Предложить изменение и план повторного измерения.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Найти проверяемую гипотезу уменьшения времени от оплаты до выдачи.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533400" y="628650"/>
            <a:ext cx="11068050" cy="530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76"/>
              </a:lnSpc>
              <a:buNone/>
            </a:pPr>
            <a:r>
              <a:rPr sz="3600" b="0" i="0" spc="0">
                <a:solidFill>
                  <a:srgbClr val="171B1B"/>
                </a:solidFill>
                <a:latin typeface="Playfair Display"/>
                <a:ea typeface="Playfair Display"/>
              </a:rPr>
              <a:t>Метод: единое окно наблюдения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533400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42" name="Shape 42"/>
          <p:cNvSpPr/>
          <p:nvPr/>
        </p:nvSpPr>
        <p:spPr>
          <a:xfrm>
            <a:off x="704850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704850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Определить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704850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От оплаты до выдачи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3340894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439A69"/>
          </a:solidFill>
        </p:spPr>
        <p:txBody>
          <a:bodyPr/>
          <a:lstStyle/>
          <a:p/>
        </p:txBody>
      </p:sp>
      <p:sp>
        <p:nvSpPr>
          <p:cNvPr id="46" name="Shape 46"/>
          <p:cNvSpPr/>
          <p:nvPr/>
        </p:nvSpPr>
        <p:spPr>
          <a:xfrm>
            <a:off x="3512344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3512344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Записать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3512344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Интервал и длительность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6148388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A56123"/>
          </a:solidFill>
        </p:spPr>
        <p:txBody>
          <a:bodyPr/>
          <a:lstStyle/>
          <a:p/>
        </p:txBody>
      </p:sp>
      <p:sp>
        <p:nvSpPr>
          <p:cNvPr id="50" name="Shape 50"/>
          <p:cNvSpPr/>
          <p:nvPr/>
        </p:nvSpPr>
        <p:spPr>
          <a:xfrm>
            <a:off x="6319838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6319838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Сравнить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6319838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Одинаковые дни и часы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8955881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A24769"/>
          </a:solidFill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9127331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9127331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Повторить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9127331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После одного изменения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План для реального исследования. Сейчас вместо наблюдений используется синтетический набор.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533400" y="628650"/>
            <a:ext cx="1108710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828"/>
              </a:lnSpc>
              <a:buNone/>
            </a:pPr>
            <a:r>
              <a:rPr sz="3300" b="0" i="0" spc="0">
                <a:solidFill>
                  <a:srgbClr val="171B1B"/>
                </a:solidFill>
                <a:latin typeface="Playfair Display"/>
                <a:ea typeface="Playfair Display"/>
              </a:rPr>
              <a:t>Учебные данные пяти интервалов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533400" y="2238375"/>
            <a:ext cx="3692426" cy="569863"/>
          </a:xfrm>
          <a:prstGeom prst="rect">
            <a:avLst/>
          </a:prstGeom>
          <a:solidFill>
            <a:srgbClr val="F4A043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3" name="Shape 63"/>
          <p:cNvSpPr/>
          <p:nvPr/>
        </p:nvSpPr>
        <p:spPr>
          <a:xfrm>
            <a:off x="600075" y="2413695"/>
            <a:ext cx="85204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Интервал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4225826" y="2238375"/>
            <a:ext cx="3692575" cy="569863"/>
          </a:xfrm>
          <a:prstGeom prst="rect">
            <a:avLst/>
          </a:prstGeom>
          <a:solidFill>
            <a:srgbClr val="F4A043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5" name="Shape 65"/>
          <p:cNvSpPr/>
          <p:nvPr/>
        </p:nvSpPr>
        <p:spPr>
          <a:xfrm>
            <a:off x="4292501" y="2413695"/>
            <a:ext cx="104864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Заказы, шт.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7918400" y="2238375"/>
            <a:ext cx="3692426" cy="569863"/>
          </a:xfrm>
          <a:prstGeom prst="rect">
            <a:avLst/>
          </a:prstGeom>
          <a:solidFill>
            <a:srgbClr val="F4A043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7985075" y="2413695"/>
            <a:ext cx="1346746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Ожидание, мин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533400" y="2808238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9" name="Shape 69"/>
          <p:cNvSpPr/>
          <p:nvPr/>
        </p:nvSpPr>
        <p:spPr>
          <a:xfrm>
            <a:off x="600075" y="2989064"/>
            <a:ext cx="43130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09:00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4225826" y="2808238"/>
            <a:ext cx="3692575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1" name="Shape 71"/>
          <p:cNvSpPr/>
          <p:nvPr/>
        </p:nvSpPr>
        <p:spPr>
          <a:xfrm>
            <a:off x="4292501" y="2989064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8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7918400" y="2808238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3" name="Shape 73"/>
          <p:cNvSpPr/>
          <p:nvPr/>
        </p:nvSpPr>
        <p:spPr>
          <a:xfrm>
            <a:off x="7985075" y="2989064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4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533400" y="3378101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5" name="Shape 75"/>
          <p:cNvSpPr/>
          <p:nvPr/>
        </p:nvSpPr>
        <p:spPr>
          <a:xfrm>
            <a:off x="600075" y="3558927"/>
            <a:ext cx="43130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09:15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4225826" y="3378101"/>
            <a:ext cx="3692575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7" name="Shape 77"/>
          <p:cNvSpPr/>
          <p:nvPr/>
        </p:nvSpPr>
        <p:spPr>
          <a:xfrm>
            <a:off x="4292501" y="3558927"/>
            <a:ext cx="20002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7918400" y="3378101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9" name="Shape 79"/>
          <p:cNvSpPr/>
          <p:nvPr/>
        </p:nvSpPr>
        <p:spPr>
          <a:xfrm>
            <a:off x="7985075" y="3558927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5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533400" y="3947964"/>
            <a:ext cx="3692426" cy="570012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1" name="Shape 81"/>
          <p:cNvSpPr/>
          <p:nvPr/>
        </p:nvSpPr>
        <p:spPr>
          <a:xfrm>
            <a:off x="600075" y="4128939"/>
            <a:ext cx="43130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09:30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4225826" y="3947964"/>
            <a:ext cx="3692575" cy="570012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3" name="Shape 83"/>
          <p:cNvSpPr/>
          <p:nvPr/>
        </p:nvSpPr>
        <p:spPr>
          <a:xfrm>
            <a:off x="4292501" y="4128939"/>
            <a:ext cx="20002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14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7918400" y="3947964"/>
            <a:ext cx="3692426" cy="570012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5" name="Shape 85"/>
          <p:cNvSpPr/>
          <p:nvPr/>
        </p:nvSpPr>
        <p:spPr>
          <a:xfrm>
            <a:off x="7985075" y="4128939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8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533400" y="4517975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7" name="Shape 87"/>
          <p:cNvSpPr/>
          <p:nvPr/>
        </p:nvSpPr>
        <p:spPr>
          <a:xfrm>
            <a:off x="600075" y="4698802"/>
            <a:ext cx="43130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09:45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4225826" y="4517975"/>
            <a:ext cx="3692575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9" name="Shape 89"/>
          <p:cNvSpPr/>
          <p:nvPr/>
        </p:nvSpPr>
        <p:spPr>
          <a:xfrm>
            <a:off x="4292501" y="4698802"/>
            <a:ext cx="20002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12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7918400" y="4517975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1" name="Shape 91"/>
          <p:cNvSpPr/>
          <p:nvPr/>
        </p:nvSpPr>
        <p:spPr>
          <a:xfrm>
            <a:off x="7985075" y="4698802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7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533400" y="5087838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3" name="Shape 93"/>
          <p:cNvSpPr/>
          <p:nvPr/>
        </p:nvSpPr>
        <p:spPr>
          <a:xfrm>
            <a:off x="600075" y="5268664"/>
            <a:ext cx="43130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10:00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4225826" y="5087838"/>
            <a:ext cx="3692575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5" name="Shape 95"/>
          <p:cNvSpPr/>
          <p:nvPr/>
        </p:nvSpPr>
        <p:spPr>
          <a:xfrm>
            <a:off x="4292501" y="5268664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6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7918400" y="5087838"/>
            <a:ext cx="3692426" cy="569863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97" name="Shape 97"/>
          <p:cNvSpPr/>
          <p:nvPr/>
        </p:nvSpPr>
        <p:spPr>
          <a:xfrm>
            <a:off x="7985075" y="5268664"/>
            <a:ext cx="10953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6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Синтетические значения: 50 заказов; ожидание — среднее в каждом интервале.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533400" y="581025"/>
            <a:ext cx="10829925" cy="4198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06"/>
              </a:lnSpc>
              <a:buNone/>
            </a:pPr>
            <a:r>
              <a:rPr sz="2850" b="0" i="0">
                <a:solidFill>
                  <a:srgbClr val="171B1B"/>
                </a:solidFill>
                <a:latin typeface="Playfair Display"/>
                <a:ea typeface="Playfair Display"/>
              </a:rPr>
              <a:t>Наибольшее ожидание — в 09:30</a:t>
            </a:r>
            <a:endParaRPr lang="en-US"/>
          </a:p>
        </p:txBody>
      </p:sp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33400" y="2476500"/>
            <a:ext cx="11077575" cy="3228975"/>
          </a:xfrm>
          <a:prstGeom prst="rect">
            <a:avLst/>
          </a:prstGeom>
        </p:spPr>
      </p:pic>
      <p:sp>
        <p:nvSpPr>
          <p:cNvPr id="103" name="Shape 103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Минуты от оплаты до выдачи · синтетические данные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533400" y="628650"/>
            <a:ext cx="11068050" cy="530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76"/>
              </a:lnSpc>
              <a:buNone/>
            </a:pPr>
            <a:r>
              <a:rPr sz="3600" b="0" i="0" spc="0">
                <a:solidFill>
                  <a:srgbClr val="171B1B"/>
                </a:solidFill>
                <a:latin typeface="Playfair Display"/>
                <a:ea typeface="Playfair Display"/>
              </a:rPr>
              <a:t>Путь заказа и возможное узкое место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533400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109" name="Shape 109"/>
          <p:cNvSpPr/>
          <p:nvPr/>
        </p:nvSpPr>
        <p:spPr>
          <a:xfrm>
            <a:off x="704850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704850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Оплата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704850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Заказ принят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3340894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439A69"/>
          </a:solidFill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3512344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3512344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Очередь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3512344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Ожидает бариста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6148388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A56123"/>
          </a:solidFill>
        </p:spPr>
        <p:txBody>
          <a:bodyPr/>
          <a:lstStyle/>
          <a:p/>
        </p:txBody>
      </p:sp>
      <p:sp>
        <p:nvSpPr>
          <p:cNvPr id="117" name="Shape 117"/>
          <p:cNvSpPr/>
          <p:nvPr/>
        </p:nvSpPr>
        <p:spPr>
          <a:xfrm>
            <a:off x="6319838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6319838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Приготовление</a:t>
            </a:r>
            <a:endParaRPr lang="en-US"/>
          </a:p>
        </p:txBody>
      </p:sp>
      <p:sp>
        <p:nvSpPr>
          <p:cNvPr id="119" name="Shape 119"/>
          <p:cNvSpPr/>
          <p:nvPr/>
        </p:nvSpPr>
        <p:spPr>
          <a:xfrm>
            <a:off x="6319838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Напиток готовят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8955881" y="2552700"/>
            <a:ext cx="2655094" cy="3019425"/>
          </a:xfrm>
          <a:prstGeom prst="roundRect">
            <a:avLst>
              <a:gd name="adj" fmla="val 4305"/>
            </a:avLst>
          </a:prstGeom>
          <a:solidFill>
            <a:srgbClr val="A24769"/>
          </a:solidFill>
        </p:spPr>
        <p:txBody>
          <a:bodyPr/>
          <a:lstStyle/>
          <a:p/>
        </p:txBody>
      </p:sp>
      <p:sp>
        <p:nvSpPr>
          <p:cNvPr id="121" name="Shape 121"/>
          <p:cNvSpPr/>
          <p:nvPr/>
        </p:nvSpPr>
        <p:spPr>
          <a:xfrm>
            <a:off x="9127331" y="2724150"/>
            <a:ext cx="2331244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9127331" y="3171825"/>
            <a:ext cx="23312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Выдача</a:t>
            </a:r>
            <a:endParaRPr lang="en-US"/>
          </a:p>
        </p:txBody>
      </p:sp>
      <p:sp>
        <p:nvSpPr>
          <p:cNvPr id="123" name="Shape 123"/>
          <p:cNvSpPr/>
          <p:nvPr/>
        </p:nvSpPr>
        <p:spPr>
          <a:xfrm>
            <a:off x="9127331" y="3981450"/>
            <a:ext cx="2331244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Заказ получает гость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25" name="Shape 125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Схема процесса — гипотеза для последующего наблюдения.</a:t>
            </a:r>
            <a:endParaRPr lang="en-US"/>
          </a:p>
        </p:txBody>
      </p:sp>
      <p:sp>
        <p:nvSpPr>
          <p:cNvPr id="127" name="Shape 12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533400" y="628650"/>
            <a:ext cx="11068050" cy="530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76"/>
              </a:lnSpc>
              <a:buNone/>
            </a:pPr>
            <a:r>
              <a:rPr sz="3600" b="0" i="0" spc="0">
                <a:solidFill>
                  <a:srgbClr val="171B1B"/>
                </a:solidFill>
                <a:latin typeface="Playfair Display"/>
                <a:ea typeface="Playfair Display"/>
              </a:rPr>
              <a:t>Предложение: разделить сбор и выдачу</a:t>
            </a:r>
            <a:endParaRPr lang="en-US"/>
          </a:p>
        </p:txBody>
      </p:sp>
      <p:sp>
        <p:nvSpPr>
          <p:cNvPr id="129" name="Shape 129"/>
          <p:cNvSpPr/>
          <p:nvPr/>
        </p:nvSpPr>
        <p:spPr>
          <a:xfrm>
            <a:off x="533400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130" name="Shape 130"/>
          <p:cNvSpPr/>
          <p:nvPr/>
        </p:nvSpPr>
        <p:spPr>
          <a:xfrm>
            <a:off x="704850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31" name="Shape 131"/>
          <p:cNvSpPr/>
          <p:nvPr/>
        </p:nvSpPr>
        <p:spPr>
          <a:xfrm>
            <a:off x="704850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Гипотеза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704850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Отдельное место выдачи уменьшит пересечения у стойки.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4276725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439A69"/>
          </a:solidFill>
        </p:spPr>
        <p:txBody>
          <a:bodyPr/>
          <a:lstStyle/>
          <a:p/>
        </p:txBody>
      </p:sp>
      <p:sp>
        <p:nvSpPr>
          <p:cNvPr id="134" name="Shape 134"/>
          <p:cNvSpPr/>
          <p:nvPr/>
        </p:nvSpPr>
        <p:spPr>
          <a:xfrm>
            <a:off x="4448175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4448175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Измерение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4448175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Повторить запись оплаты и выдачи по каждому заказу.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8020050" y="2552700"/>
            <a:ext cx="3590925" cy="3019425"/>
          </a:xfrm>
          <a:prstGeom prst="roundRect">
            <a:avLst>
              <a:gd name="adj" fmla="val 3785"/>
            </a:avLst>
          </a:prstGeom>
          <a:solidFill>
            <a:srgbClr val="A56123"/>
          </a:solidFill>
        </p:spPr>
        <p:txBody>
          <a:bodyPr/>
          <a:lstStyle/>
          <a:p/>
        </p:txBody>
      </p:sp>
      <p:sp>
        <p:nvSpPr>
          <p:cNvPr id="138" name="Shape 138"/>
          <p:cNvSpPr/>
          <p:nvPr/>
        </p:nvSpPr>
        <p:spPr>
          <a:xfrm>
            <a:off x="8191500" y="2724150"/>
            <a:ext cx="3267075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8191500" y="3171825"/>
            <a:ext cx="3267075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Сравнение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8191500" y="3981450"/>
            <a:ext cx="3267075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Учесть поток, состав заказов и число сотрудников.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Проверяем одно изменение в сопоставимые часы, сохраняя остальные условия.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533400" y="628650"/>
            <a:ext cx="1108710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828"/>
              </a:lnSpc>
              <a:buNone/>
            </a:pPr>
            <a:r>
              <a:rPr sz="3300" b="0" i="0" spc="0">
                <a:solidFill>
                  <a:srgbClr val="171B1B"/>
                </a:solidFill>
                <a:latin typeface="Playfair Display"/>
                <a:ea typeface="Playfair Display"/>
              </a:rPr>
              <a:t>Ограничения и план проверки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533400" y="2238375"/>
            <a:ext cx="5538788" cy="854869"/>
          </a:xfrm>
          <a:prstGeom prst="rect">
            <a:avLst/>
          </a:prstGeom>
          <a:solidFill>
            <a:srgbClr val="F4A043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47" name="Shape 147"/>
          <p:cNvSpPr/>
          <p:nvPr/>
        </p:nvSpPr>
        <p:spPr>
          <a:xfrm>
            <a:off x="600075" y="2556272"/>
            <a:ext cx="1153418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Ограничение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6072188" y="2238375"/>
            <a:ext cx="5538788" cy="854869"/>
          </a:xfrm>
          <a:prstGeom prst="rect">
            <a:avLst/>
          </a:prstGeom>
          <a:solidFill>
            <a:srgbClr val="F4A043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49" name="Shape 149"/>
          <p:cNvSpPr/>
          <p:nvPr/>
        </p:nvSpPr>
        <p:spPr>
          <a:xfrm>
            <a:off x="6138863" y="2556272"/>
            <a:ext cx="1302544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Как проверить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533400" y="3093244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1" name="Shape 151"/>
          <p:cNvSpPr/>
          <p:nvPr/>
        </p:nvSpPr>
        <p:spPr>
          <a:xfrm>
            <a:off x="600075" y="3416647"/>
            <a:ext cx="2055614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Нет реальных наблюдений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6072188" y="3093244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3" name="Shape 153"/>
          <p:cNvSpPr/>
          <p:nvPr/>
        </p:nvSpPr>
        <p:spPr>
          <a:xfrm>
            <a:off x="6138863" y="3416647"/>
            <a:ext cx="255924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Собрать согласованную выборку</a:t>
            </a:r>
            <a:endParaRPr lang="en-US"/>
          </a:p>
        </p:txBody>
      </p:sp>
      <p:sp>
        <p:nvSpPr>
          <p:cNvPr id="154" name="Shape 154"/>
          <p:cNvSpPr/>
          <p:nvPr/>
        </p:nvSpPr>
        <p:spPr>
          <a:xfrm>
            <a:off x="533400" y="3948113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5" name="Shape 155"/>
          <p:cNvSpPr/>
          <p:nvPr/>
        </p:nvSpPr>
        <p:spPr>
          <a:xfrm>
            <a:off x="600075" y="4271516"/>
            <a:ext cx="155004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Нет состава заказов</a:t>
            </a:r>
            <a:endParaRPr lang="en-US"/>
          </a:p>
        </p:txBody>
      </p:sp>
      <p:sp>
        <p:nvSpPr>
          <p:cNvPr id="156" name="Shape 156"/>
          <p:cNvSpPr/>
          <p:nvPr/>
        </p:nvSpPr>
        <p:spPr>
          <a:xfrm>
            <a:off x="6072188" y="3948113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7" name="Shape 157"/>
          <p:cNvSpPr/>
          <p:nvPr/>
        </p:nvSpPr>
        <p:spPr>
          <a:xfrm>
            <a:off x="6138863" y="4271516"/>
            <a:ext cx="211142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Записать сложность заказа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533400" y="4802981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9" name="Shape 159"/>
          <p:cNvSpPr/>
          <p:nvPr/>
        </p:nvSpPr>
        <p:spPr>
          <a:xfrm>
            <a:off x="600075" y="5126385"/>
            <a:ext cx="137189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Только одно утро</a:t>
            </a:r>
            <a:endParaRPr lang="en-US"/>
          </a:p>
        </p:txBody>
      </p:sp>
      <p:sp>
        <p:nvSpPr>
          <p:cNvPr id="160" name="Shape 160"/>
          <p:cNvSpPr/>
          <p:nvPr/>
        </p:nvSpPr>
        <p:spPr>
          <a:xfrm>
            <a:off x="6072188" y="4802981"/>
            <a:ext cx="5538788" cy="854869"/>
          </a:xfrm>
          <a:prstGeom prst="rect">
            <a:avLst/>
          </a:prstGeom>
          <a:solidFill>
            <a:srgbClr val="FBF5EB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1" name="Shape 161"/>
          <p:cNvSpPr/>
          <p:nvPr/>
        </p:nvSpPr>
        <p:spPr>
          <a:xfrm>
            <a:off x="6138863" y="5126385"/>
            <a:ext cx="292105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Сравнить несколько одинаковых дней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Малый синтетический набор иллюстрирует анализ, а не подтверждает эффект.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64" name="Shape 164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533400" y="742950"/>
            <a:ext cx="10953750" cy="26738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527"/>
              </a:lnSpc>
              <a:buNone/>
            </a:pPr>
            <a:r>
              <a:rPr sz="9075" b="1" i="0" spc="0">
                <a:solidFill>
                  <a:srgbClr val="171B1B"/>
                </a:solidFill>
                <a:latin typeface="Oswald"/>
                <a:ea typeface="Oswald"/>
              </a:rPr>
              <a:t>Вывод: есть гипотеза для проверки</a:t>
            </a:r>
            <a:endParaRPr lang="en-US"/>
          </a:p>
        </p:txBody>
      </p:sp>
      <p:sp>
        <p:nvSpPr>
          <p:cNvPr id="167" name="Shape 167"/>
          <p:cNvSpPr/>
          <p:nvPr/>
        </p:nvSpPr>
        <p:spPr>
          <a:xfrm>
            <a:off x="590550" y="4667250"/>
            <a:ext cx="10848975" cy="4528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567"/>
              </a:lnSpc>
              <a:buNone/>
            </a:pPr>
            <a:r>
              <a:rPr sz="3075" b="0" i="0" spc="0">
                <a:solidFill>
                  <a:srgbClr val="171B1B"/>
                </a:solidFill>
                <a:latin typeface="Playfair Display"/>
                <a:ea typeface="Playfair Display"/>
              </a:rPr>
              <a:t xml:space="preserve"> </a:t>
            </a:r>
            <a:endParaRPr lang="en-US"/>
          </a:p>
        </p:txBody>
      </p:sp>
      <p:sp>
        <p:nvSpPr>
          <p:cNvPr id="168" name="Shape 168"/>
          <p:cNvSpPr/>
          <p:nvPr/>
        </p:nvSpPr>
        <p:spPr>
          <a:xfrm>
            <a:off x="590550" y="5743575"/>
            <a:ext cx="5372100" cy="495300"/>
          </a:xfrm>
          <a:prstGeom prst="rect">
            <a:avLst/>
          </a:prstGeom>
          <a:solidFill>
            <a:srgbClr val="F4A043"/>
          </a:solidFill>
        </p:spPr>
        <p:txBody>
          <a:bodyPr/>
          <a:lstStyle/>
          <a:p/>
        </p:txBody>
      </p:sp>
      <p:sp>
        <p:nvSpPr>
          <p:cNvPr id="169" name="Shape 169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70" name="Shape 170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Максимум в модели — 8 минут; предложенный процесс ещё не испытан.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533400" y="4286250"/>
            <a:ext cx="1106805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>Из данных: Среднее по 5 интервалам — 6 минут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>Из модели: С весами по заказам — 6,28 минуты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171B1B"/>
                </a:solidFill>
                <a:latin typeface="Manrope"/>
                <a:ea typeface="Manrope"/>
              </a:rPr>
              <a:t>Следующий шаг: Реальное наблюдение и повторное измерение</a:t>
            </a:r>
            <a:endParaRPr lang="en-US"/>
          </a:p>
        </p:txBody>
      </p:sp>
      <p:sp>
        <p:nvSpPr>
          <p:cNvPr id="173" name="Shape 17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prezentaciya-kursovoy-raboty</dc:title>
  <dc:subject>Generated by Presenton export-core</dc:subject>
  <dc:creator>Presenton</dc:creator>
  <cp:lastModifiedBy>Presenton</cp:lastModifiedBy>
  <dcterms:created xsi:type="dcterms:W3CDTF">2026-10-21T07:58:45.063Z</dcterms:created>
  <dcterms:modified xsi:type="dcterms:W3CDTF">2026-10-21T07:58:45.063Z</dcterms:modified>
</cp:coreProperties>
</file>