
<file path=[Content_Types].xml><?xml version="1.0" encoding="utf-8"?>
<Types xmlns="http://schemas.openxmlformats.org/package/2006/content-types">
  <Default ContentType="application/vnd.openxmlformats-package.relationships+xml" Extension="rels"/>
  <Default ContentType="application/xml" Extension="xml"/>
  <Default ContentType="image/png" Extension="png"/>
  <Default ContentType="image/jpeg" Extension="jpeg"/>
  <Default ContentType="image/jpeg" Extension="jpg"/>
  <Default ContentType="video/mp4" Extension="mp4"/>
  <Override ContentType="application/vnd.openxmlformats-officedocument.presentationml.presentation.main+xml" PartName="/ppt/presentation.xml"/>
  <Override ContentType="application/vnd.openxmlformats-package.core-properties+xml" PartName="/docProps/core.xml"/>
  <Override ContentType="application/vnd.openxmlformats-officedocument.extended-properties+xml" PartName="/docProps/app.xml"/>
  <Override ContentType="application/vnd.openxmlformats-officedocument.theme+xml" PartName="/ppt/theme/theme1.xml"/>
  <Override ContentType="application/vnd.openxmlformats-officedocument.presentationml.presProps+xml" PartName="/ppt/presProps.xml"/>
  <Override ContentType="application/vnd.openxmlformats-officedocument.presentationml.viewProps+xml" PartName="/ppt/viewProps.xml"/>
  <Override ContentType="application/vnd.openxmlformats-officedocument.presentationml.tableStyles+xml" PartName="/ppt/tableStyles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Default Extension="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NotesMaster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 xmlns:a="http://schemas.openxmlformats.org/drawingml/2006/main">
    <a:defPPr>
      <a:defRPr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6" autoAdjust="0"/>
    <p:restoredTop sz="94660"/>
  </p:normalViewPr>
  <p:slideViewPr>
    <p:cSldViewPr>
      <p:cViewPr varScale="1">
        <p:scale>
          <a:sx n="90" d="100"/>
          <a:sy n="90" d="100"/>
        </p:scale>
        <p:origin x="120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NotesMaster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Система бронирования переговорных
Образец структуры защиты проектной ВКР
Требования · модель · проверка
В реальной защите добавьте автора, направление, руководителя и год. Здесь персональные данные отсутствуют намеренно.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Проблема: пересекающиеся бронирования
Концептуальный сценарий офиса; полевое исследование не проводилось.
Разные каналы: Заявки в чате и календаре трудно сверить.
Неясный статус: Участник не знает, подтверждена ли встреча.
Конфликт времени: Две команды могут выбрать одну комнату.
Замените сценарий подтверждёнными проблемами своей организации. Не заявляйте измеренное число конфликтов без источника.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Цель и задачи проекта
Спроектировать единый сценарий выбора комнаты и проверки свободного времени.
Требования: Описать роли, время и статусы.
Проектирование: Связать интерфейс, API и данные.
Проверка: Определить тесты пересечений и прав доступа.
Ограничьте цель проектированием, если код не реализован. Не смешивайте будущую функциональность и готовый результат.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Требования к бронированию
Минимальный набор требований для учебной модели.
В реальном проекте дополните правила часовыми поясами, отменой и административными правами.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Пользовательский сценарий
Пользователь получает подтверждение только после проверки на сервере.
Выбрать: Комнату и дату
Задать: Начало и конец
Отправить: Заявку на бронь
Получить: Подтверждение или конфликт
Свободный слот в интерфейсе не гарантирует успех при одновременных запросах. Это объясняет серверную проверку.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Модель данных
Учебная ER-схема: одна бронь относится к одной комнате и одному пользователю.
Стрелки показывают связи, подпись задаёт кардинальности. Реальные персональные данные в схеме отсутствуют.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Архитектура концепции
Компоненты разделяют показ интерфейса, проверку правил и хранение.
Веб-интерфейс: Выбор времени и отображение статуса
API: Права доступа, валидация и транзакция
База данных: Комнаты, пользователи и интервалы
Не утверждайте, что компоненты развёрнуты. В реальной работе добавьте технологии, ограничения и границы доверия.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Макет бронирования комнаты
Авторский макет, не скриншот работающей системы.
Покажите связь полей интерфейса с ER-моделью. Реальный интерфейс требует отдельной проверки доступности.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Правило пересечения интервалов
Полуоткрытый интервал [начало, конец): встреча может начаться ровно после предыдущей.
Правило применяется к активным бронированиям одной комнаты. При конкурентных запросах нужна защита на уровне хранилища, одной проверки API недостаточно.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Сценарии проверки
Ожидаемое поведение модели, не отчёт о выполненных тестах.
В реальном проекте запустите эти проверки и приложите результаты. Добавьте тест параллельных транзакций.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Ограничения и развитие
Концепция покрывает одиночные бронирования и не подтверждает готовность к эксплуатации.
За рамками: Повторяющиеся встречи и интеграция с календарями.
Нужно проверить: Доступность интерфейса и конкурентные запросы.
Развитие: Часовые пояса, уведомления и аудит изменений.
Назовите технические риски, которые действительно остаются. Не добавляйте обещания без оценки.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Вывод: требования связаны с проверками
Модель, интерфейс и правила описывают одну задачу бронирования.
Спроектировано: Сущности, компоненты и пользовательский путь
Определено: Правило конфликта и ожидаемые сценарии
Дальше: Реализация, тестирование и проверка с пользователями
Сформулируйте личный вклад на реальной защите. В данном материале показана только авторская учебная структура.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idx="10" sz="half"/>
          </p:nvPr>
        </p:nvSpPr>
        <p:spPr/>
        <p:txBody>
          <a:bodyPr/>
          <a:lstStyle/>
          <a:p>
            <a:fld id="{5BCAD085-E8A6-8845-BD4E-CB4CCA059FC4}" type="datetimeFigureOut">
              <a:rPr lang="en-US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idx="11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 sz="quarter"/>
          </p:nvPr>
        </p:nvSpPr>
        <p:spPr/>
        <p:txBody>
          <a:bodyPr/>
          <a:lstStyle/>
          <a:p>
            <a:fld id="{C1FF6DA9-008F-8B48-92A6-B652298478BF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dt="0" hdr="0" ftr="0" sldNum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ct val="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indent="-228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Presenton_Native_Image_1.png"/><Relationship Id="rId3" Type="http://schemas.openxmlformats.org/officeDocument/2006/relationships/image" Target="../media/Presenton_Raster_Image_2.png"/><Relationship Id="rId4" Type="http://schemas.openxmlformats.org/officeDocument/2006/relationships/image" Target="../media/Presenton_Native_Image_3.png"/><Relationship Id="rIdNotes" Type="http://schemas.openxmlformats.org/officeDocument/2006/relationships/notesSlide" Target="../notesSlides/notesSlide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Presenton_Native_Image_1.png"/><Relationship Id="rId3" Type="http://schemas.openxmlformats.org/officeDocument/2006/relationships/image" Target="../media/Presenton_Raster_Image_2.png"/><Relationship Id="rId5" Type="http://schemas.openxmlformats.org/officeDocument/2006/relationships/image" Target="../media/presenton-native-svg-1-2.svg"/><Relationship Id="rId6" Type="http://schemas.openxmlformats.org/officeDocument/2006/relationships/image" Target="../media/presenton-native-svg-2-2.svg"/><Relationship Id="rId7" Type="http://schemas.openxmlformats.org/officeDocument/2006/relationships/image" Target="../media/presenton-native-svg-3-2.svg"/><Relationship Id="rIdNotes" Type="http://schemas.openxmlformats.org/officeDocument/2006/relationships/notesSlide" Target="../notesSlides/notesSlide2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Presenton_Native_Image_1.png"/><Relationship Id="rId3" Type="http://schemas.openxmlformats.org/officeDocument/2006/relationships/image" Target="../media/Presenton_Raster_Image_2.png"/><Relationship Id="rId5" Type="http://schemas.openxmlformats.org/officeDocument/2006/relationships/image" Target="../media/presenton-native-svg-4-3.svg"/><Relationship Id="rId6" Type="http://schemas.openxmlformats.org/officeDocument/2006/relationships/image" Target="../media/presenton-native-svg-5-3.svg"/><Relationship Id="rId7" Type="http://schemas.openxmlformats.org/officeDocument/2006/relationships/image" Target="../media/presenton-native-svg-6-3.svg"/><Relationship Id="rIdNotes" Type="http://schemas.openxmlformats.org/officeDocument/2006/relationships/notesSlide" Target="../notesSlides/notesSlide3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Notes" Type="http://schemas.openxmlformats.org/officeDocument/2006/relationships/notesSlide" Target="../notesSlides/notesSlide4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Notes" Type="http://schemas.openxmlformats.org/officeDocument/2006/relationships/notesSlide" Target="../notesSlides/notesSlide5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Presenton_Native_Image_1.png"/><Relationship Id="rId3" Type="http://schemas.openxmlformats.org/officeDocument/2006/relationships/image" Target="../media/Presenton_Raster_Image_2.png"/><Relationship Id="rId5" Type="http://schemas.openxmlformats.org/officeDocument/2006/relationships/image" Target="../media/presenton-native-svg-7-6.svg"/><Relationship Id="rId6" Type="http://schemas.openxmlformats.org/officeDocument/2006/relationships/image" Target="../media/presenton-native-svg-8-6.svg"/><Relationship Id="rId7" Type="http://schemas.openxmlformats.org/officeDocument/2006/relationships/image" Target="../media/presenton-native-svg-9-6.svg"/><Relationship Id="rIdNotes" Type="http://schemas.openxmlformats.org/officeDocument/2006/relationships/notesSlide" Target="../notesSlides/notesSlide6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Presenton_Native_Image_1.png"/><Relationship Id="rId3" Type="http://schemas.openxmlformats.org/officeDocument/2006/relationships/image" Target="../media/Presenton_Raster_Image_2.png"/><Relationship Id="rId5" Type="http://schemas.openxmlformats.org/officeDocument/2006/relationships/image" Target="../media/presenton-native-svg-10-7.svg"/><Relationship Id="rId6" Type="http://schemas.openxmlformats.org/officeDocument/2006/relationships/image" Target="../media/presenton-native-svg-11-7.svg"/><Relationship Id="rId7" Type="http://schemas.openxmlformats.org/officeDocument/2006/relationships/image" Target="../media/presenton-native-svg-12-7.svg"/><Relationship Id="rIdNotes" Type="http://schemas.openxmlformats.org/officeDocument/2006/relationships/notesSlide" Target="../notesSlides/notesSlide7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Presenton_Native_Image_1.png"/><Relationship Id="rId3" Type="http://schemas.openxmlformats.org/officeDocument/2006/relationships/image" Target="../media/Presenton_Raster_Image_2.png"/><Relationship Id="rIdNotes" Type="http://schemas.openxmlformats.org/officeDocument/2006/relationships/notesSlide" Target="../notesSlides/notesSlide8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Presenton_Native_Image_1.png"/><Relationship Id="rId3" Type="http://schemas.openxmlformats.org/officeDocument/2006/relationships/image" Target="../media/Presenton_Raster_Image_2.png"/><Relationship Id="rIdNotes" Type="http://schemas.openxmlformats.org/officeDocument/2006/relationships/notesSlide" Target="../notesSlides/notesSlide9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Notes" Type="http://schemas.openxmlformats.org/officeDocument/2006/relationships/notesSlide" Target="../notesSlides/notesSlide10.xml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Presenton_Native_Image_1.png"/><Relationship Id="rId3" Type="http://schemas.openxmlformats.org/officeDocument/2006/relationships/image" Target="../media/Presenton_Raster_Image_2.png"/><Relationship Id="rId5" Type="http://schemas.openxmlformats.org/officeDocument/2006/relationships/image" Target="../media/presenton-native-svg-13-11.svg"/><Relationship Id="rId6" Type="http://schemas.openxmlformats.org/officeDocument/2006/relationships/image" Target="../media/presenton-native-svg-14-11.svg"/><Relationship Id="rId7" Type="http://schemas.openxmlformats.org/officeDocument/2006/relationships/image" Target="../media/presenton-native-svg-15-11.svg"/><Relationship Id="rIdNotes" Type="http://schemas.openxmlformats.org/officeDocument/2006/relationships/notesSlide" Target="../notesSlides/notesSlide11.xml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Presenton_Native_Image_1.png"/><Relationship Id="rId3" Type="http://schemas.openxmlformats.org/officeDocument/2006/relationships/image" Target="../media/Presenton_Raster_Image_2.png"/><Relationship Id="rId5" Type="http://schemas.openxmlformats.org/officeDocument/2006/relationships/image" Target="../media/presenton-native-svg-16-12.svg"/><Relationship Id="rId6" Type="http://schemas.openxmlformats.org/officeDocument/2006/relationships/image" Target="../media/presenton-native-svg-17-12.svg"/><Relationship Id="rId7" Type="http://schemas.openxmlformats.org/officeDocument/2006/relationships/image" Target="../media/presenton-native-svg-18-12.svg"/><Relationship Id="rIdNotes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E818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Presenton Native Image 1" descr=""/>
          <p:cNvPicPr/>
          <p:nvPr/>
        </p:nvPicPr>
        <p:blipFill>
          <a:blip r:embed="rId2" cstate="none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1" name="Presenton Raster Image 2" descr=""/>
          <p:cNvPicPr/>
          <p:nvPr/>
        </p:nvPicPr>
        <p:blipFill>
          <a:blip r:embed="rId3" cstate="none">
            <a:alphaModFix amt="10000"/>
          </a:blip>
          <a:stretch>
            <a:fillRect/>
          </a:stretch>
        </p:blipFill>
        <p:spPr>
          <a:xfrm>
            <a:off x="8572500" y="3048000"/>
            <a:ext cx="3238500" cy="3238500"/>
          </a:xfrm>
          <a:prstGeom prst="rect">
            <a:avLst/>
          </a:prstGeom>
        </p:spPr>
      </p:pic>
      <p:sp>
        <p:nvSpPr>
          <p:cNvPr id="2" name="Shape 2"/>
          <p:cNvSpPr/>
          <p:nvPr/>
        </p:nvSpPr>
        <p:spPr>
          <a:xfrm>
            <a:off x="571500" y="333375"/>
            <a:ext cx="9067800" cy="18737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476"/>
              </a:lnSpc>
              <a:buNone/>
            </a:pPr>
            <a:r>
              <a:rPr sz="1200" b="0" i="0">
                <a:solidFill>
                  <a:srgbClr val="FBF4DE"/>
                </a:solidFill>
                <a:latin typeface="Manrope"/>
                <a:ea typeface="Manrope"/>
              </a:rPr>
              <a:t>Учёба · 1 / 12</a:t>
            </a:r>
            <a:endParaRPr lang="en-US"/>
          </a:p>
        </p:txBody>
      </p:sp>
      <p:sp>
        <p:nvSpPr>
          <p:cNvPr id="3" name="Shape 3"/>
          <p:cNvSpPr/>
          <p:nvPr/>
        </p:nvSpPr>
        <p:spPr>
          <a:xfrm>
            <a:off x="552450" y="762000"/>
            <a:ext cx="11020425" cy="1757363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6919"/>
              </a:lnSpc>
              <a:buNone/>
            </a:pPr>
            <a:r>
              <a:rPr sz="5625" b="1" i="0">
                <a:solidFill>
                  <a:srgbClr val="FBF4DE"/>
                </a:solidFill>
                <a:latin typeface="Oswald"/>
                <a:ea typeface="Oswald"/>
              </a:rPr>
              <a:t>Система бронирования переговорных</a:t>
            </a:r>
            <a:endParaRPr lang="en-US"/>
          </a:p>
        </p:txBody>
      </p:sp>
      <p:pic>
        <p:nvPicPr>
          <p:cNvPr id="102" name="Presenton Native Image 3" descr=""/>
          <p:cNvPicPr/>
          <p:nvPr/>
        </p:nvPicPr>
        <p:blipFill>
          <a:blip r:embed="rId4" cstate="none"/>
          <a:stretch>
            <a:fillRect/>
          </a:stretch>
        </p:blipFill>
        <p:spPr>
          <a:xfrm>
            <a:off x="7524750" y="2762250"/>
            <a:ext cx="2667000" cy="4000500"/>
          </a:xfrm>
          <a:prstGeom prst="rect">
            <a:avLst/>
          </a:prstGeom>
        </p:spPr>
      </p:pic>
      <p:sp>
        <p:nvSpPr>
          <p:cNvPr id="4" name="Shape 4"/>
          <p:cNvSpPr/>
          <p:nvPr/>
        </p:nvSpPr>
        <p:spPr>
          <a:xfrm>
            <a:off x="571500" y="3524250"/>
            <a:ext cx="3257550" cy="772864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029"/>
              </a:lnSpc>
              <a:buNone/>
            </a:pPr>
            <a:r>
              <a:rPr sz="1650" b="0" i="0">
                <a:solidFill>
                  <a:srgbClr val="FBF4DE"/>
                </a:solidFill>
                <a:latin typeface="Manrope"/>
                <a:ea typeface="Manrope"/>
              </a:rPr>
              <a:t>Образец структуры защиты проектной ВКР</a:t>
            </a:r>
            <a:r>
              <a:rPr sz="1650" b="0" i="0">
                <a:solidFill>
                  <a:srgbClr val="FBF4DE"/>
                </a:solidFill>
                <a:latin typeface="Manrope"/>
                <a:ea typeface="Manrope"/>
              </a:rPr>
              <a:t xml:space="preserve">
</a:t>
            </a:r>
            <a:r>
              <a:rPr sz="1650" b="0" i="0">
                <a:solidFill>
                  <a:srgbClr val="FBF4DE"/>
                </a:solidFill>
                <a:latin typeface="Manrope"/>
                <a:ea typeface="Manrope"/>
              </a:rPr>
              <a:t>Требования · модель · проверка</a:t>
            </a:r>
            <a:endParaRPr lang="en-US"/>
          </a:p>
        </p:txBody>
      </p:sp>
      <p:sp>
        <p:nvSpPr>
          <p:cNvPr id="5" name="Shape 5"/>
          <p:cNvSpPr/>
          <p:nvPr/>
        </p:nvSpPr>
        <p:spPr>
          <a:xfrm>
            <a:off x="571500" y="5238750"/>
            <a:ext cx="5067300" cy="269379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122"/>
              </a:lnSpc>
              <a:buNone/>
            </a:pPr>
            <a:r>
              <a:rPr sz="1725" b="0" i="0">
                <a:solidFill>
                  <a:srgbClr val="FBF4DE"/>
                </a:solidFill>
                <a:latin typeface="Manrope"/>
                <a:ea typeface="Manrope"/>
              </a:rPr>
              <a:t>Авторская учебная модель</a:t>
            </a:r>
            <a:endParaRPr lang="en-US"/>
          </a:p>
        </p:txBody>
      </p:sp>
      <p:sp>
        <p:nvSpPr>
          <p:cNvPr id="6" name="Shape 6"/>
          <p:cNvSpPr/>
          <p:nvPr/>
        </p:nvSpPr>
        <p:spPr>
          <a:xfrm>
            <a:off x="571500" y="6057900"/>
            <a:ext cx="6210300" cy="23425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845"/>
              </a:lnSpc>
              <a:buNone/>
            </a:pPr>
            <a:r>
              <a:rPr sz="1500" b="0" i="0">
                <a:solidFill>
                  <a:srgbClr val="FBF4DE"/>
                </a:solidFill>
                <a:latin typeface="Manrope"/>
                <a:ea typeface="Manrope"/>
              </a:rPr>
              <a:t>Демонстрационный проект · редакция YaSlide</a:t>
            </a:r>
            <a:endParaRPr lang="en-US"/>
          </a:p>
        </p:txBody>
      </p:sp>
      <p:sp>
        <p:nvSpPr>
          <p:cNvPr id="7" name="Shape 7"/>
          <p:cNvSpPr/>
          <p:nvPr/>
        </p:nvSpPr>
        <p:spPr>
          <a:xfrm>
            <a:off x="11334750" y="6572250"/>
            <a:ext cx="495300" cy="13141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990"/>
              </a:lnSpc>
              <a:buNone/>
            </a:pPr>
            <a:r>
              <a:rPr sz="900" b="0" i="0">
                <a:solidFill>
                  <a:srgbClr val="FBF4DE"/>
                </a:solidFill>
                <a:latin typeface="Manrope"/>
                <a:ea typeface="Manrope"/>
              </a:rPr>
              <a:t>01</a:t>
            </a:r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4D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Presenton Native Image 4" descr=""/>
          <p:cNvPicPr/>
          <p:nvPr/>
        </p:nvPicPr>
        <p:blipFill>
          <a:blip r:embed="rId2" cstate="none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4" name="Presenton Raster Image 5" descr=""/>
          <p:cNvPicPr/>
          <p:nvPr/>
        </p:nvPicPr>
        <p:blipFill>
          <a:blip r:embed="rId3" cstate="none">
            <a:alphaModFix amt="10000"/>
          </a:blip>
          <a:stretch>
            <a:fillRect/>
          </a:stretch>
        </p:blipFill>
        <p:spPr>
          <a:xfrm>
            <a:off x="8572500" y="3048000"/>
            <a:ext cx="3238500" cy="3238500"/>
          </a:xfrm>
          <a:prstGeom prst="rect">
            <a:avLst/>
          </a:prstGeom>
        </p:spPr>
      </p:pic>
      <p:sp>
        <p:nvSpPr>
          <p:cNvPr id="8" name="Shape 8"/>
          <p:cNvSpPr/>
          <p:nvPr/>
        </p:nvSpPr>
        <p:spPr>
          <a:xfrm>
            <a:off x="571500" y="333375"/>
            <a:ext cx="9067800" cy="18737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476"/>
              </a:lnSpc>
              <a:buNone/>
            </a:pPr>
            <a:r>
              <a:rPr sz="1200" b="0" i="0">
                <a:solidFill>
                  <a:srgbClr val="42575E"/>
                </a:solidFill>
                <a:latin typeface="Manrope"/>
                <a:ea typeface="Manrope"/>
              </a:rPr>
              <a:t>Учёба · 2 / 12</a:t>
            </a:r>
            <a:endParaRPr lang="en-US"/>
          </a:p>
        </p:txBody>
      </p:sp>
      <p:sp>
        <p:nvSpPr>
          <p:cNvPr id="9" name="Shape 9"/>
          <p:cNvSpPr/>
          <p:nvPr/>
        </p:nvSpPr>
        <p:spPr>
          <a:xfrm>
            <a:off x="571500" y="895350"/>
            <a:ext cx="10877550" cy="656034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5166"/>
              </a:lnSpc>
              <a:buNone/>
            </a:pPr>
            <a:r>
              <a:rPr sz="4200" b="1" i="0">
                <a:solidFill>
                  <a:srgbClr val="42575E"/>
                </a:solidFill>
                <a:latin typeface="Oswald"/>
                <a:ea typeface="Oswald"/>
              </a:rPr>
              <a:t>Проблема: пересекающиеся бронирования</a:t>
            </a:r>
            <a:endParaRPr lang="en-US"/>
          </a:p>
        </p:txBody>
      </p:sp>
      <p:pic>
        <p:nvPicPr>
          <p:cNvPr id="105" name="Presenton Native SVG Image 6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19125" y="2609850"/>
            <a:ext cx="3286125" cy="28575"/>
          </a:xfrm>
          <a:prstGeom prst="rect">
            <a:avLst/>
          </a:prstGeom>
        </p:spPr>
      </p:pic>
      <p:sp>
        <p:nvSpPr>
          <p:cNvPr id="10" name="Shape 10"/>
          <p:cNvSpPr/>
          <p:nvPr/>
        </p:nvSpPr>
        <p:spPr>
          <a:xfrm>
            <a:off x="619125" y="2857500"/>
            <a:ext cx="3305175" cy="374898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952"/>
              </a:lnSpc>
              <a:buNone/>
            </a:pPr>
            <a:r>
              <a:rPr sz="2400" b="1" i="0">
                <a:solidFill>
                  <a:srgbClr val="42575E"/>
                </a:solidFill>
                <a:latin typeface="Manrope"/>
                <a:ea typeface="Manrope"/>
              </a:rPr>
              <a:t>Разные каналы</a:t>
            </a:r>
            <a:endParaRPr lang="en-US"/>
          </a:p>
        </p:txBody>
      </p:sp>
      <p:sp>
        <p:nvSpPr>
          <p:cNvPr id="11" name="Shape 11"/>
          <p:cNvSpPr/>
          <p:nvPr/>
        </p:nvSpPr>
        <p:spPr>
          <a:xfrm>
            <a:off x="619125" y="3714750"/>
            <a:ext cx="3305175" cy="656034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583"/>
              </a:lnSpc>
              <a:buNone/>
            </a:pPr>
            <a:r>
              <a:rPr sz="2100" b="0" i="0">
                <a:solidFill>
                  <a:srgbClr val="42575E"/>
                </a:solidFill>
                <a:latin typeface="Manrope"/>
                <a:ea typeface="Manrope"/>
              </a:rPr>
              <a:t>Заявки в чате и календаре трудно сверить.</a:t>
            </a:r>
            <a:endParaRPr lang="en-US"/>
          </a:p>
        </p:txBody>
      </p:sp>
      <p:pic>
        <p:nvPicPr>
          <p:cNvPr id="106" name="Presenton Native SVG Image 7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33875" y="2609850"/>
            <a:ext cx="3286125" cy="28575"/>
          </a:xfrm>
          <a:prstGeom prst="rect">
            <a:avLst/>
          </a:prstGeom>
        </p:spPr>
      </p:pic>
      <p:sp>
        <p:nvSpPr>
          <p:cNvPr id="12" name="Shape 12"/>
          <p:cNvSpPr/>
          <p:nvPr/>
        </p:nvSpPr>
        <p:spPr>
          <a:xfrm>
            <a:off x="4333875" y="2857500"/>
            <a:ext cx="3305175" cy="374898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952"/>
              </a:lnSpc>
              <a:buNone/>
            </a:pPr>
            <a:r>
              <a:rPr sz="2400" b="1" i="0">
                <a:solidFill>
                  <a:srgbClr val="42575E"/>
                </a:solidFill>
                <a:latin typeface="Manrope"/>
                <a:ea typeface="Manrope"/>
              </a:rPr>
              <a:t>Неясный статус</a:t>
            </a:r>
            <a:endParaRPr lang="en-US"/>
          </a:p>
        </p:txBody>
      </p:sp>
      <p:sp>
        <p:nvSpPr>
          <p:cNvPr id="13" name="Shape 13"/>
          <p:cNvSpPr/>
          <p:nvPr/>
        </p:nvSpPr>
        <p:spPr>
          <a:xfrm>
            <a:off x="4333875" y="3714750"/>
            <a:ext cx="3305175" cy="656034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583"/>
              </a:lnSpc>
              <a:buNone/>
            </a:pPr>
            <a:r>
              <a:rPr sz="2100" b="0" i="0">
                <a:solidFill>
                  <a:srgbClr val="42575E"/>
                </a:solidFill>
                <a:latin typeface="Manrope"/>
                <a:ea typeface="Manrope"/>
              </a:rPr>
              <a:t>Участник не знает, подтверждена ли встреча.</a:t>
            </a:r>
            <a:endParaRPr lang="en-US"/>
          </a:p>
        </p:txBody>
      </p:sp>
      <p:pic>
        <p:nvPicPr>
          <p:cNvPr id="107" name="Presenton Native SVG Image 8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048625" y="2609850"/>
            <a:ext cx="3286125" cy="28575"/>
          </a:xfrm>
          <a:prstGeom prst="rect">
            <a:avLst/>
          </a:prstGeom>
        </p:spPr>
      </p:pic>
      <p:sp>
        <p:nvSpPr>
          <p:cNvPr id="14" name="Shape 14"/>
          <p:cNvSpPr/>
          <p:nvPr/>
        </p:nvSpPr>
        <p:spPr>
          <a:xfrm>
            <a:off x="8048625" y="2857500"/>
            <a:ext cx="3305175" cy="374898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952"/>
              </a:lnSpc>
              <a:buNone/>
            </a:pPr>
            <a:r>
              <a:rPr sz="2400" b="1" i="0">
                <a:solidFill>
                  <a:srgbClr val="42575E"/>
                </a:solidFill>
                <a:latin typeface="Manrope"/>
                <a:ea typeface="Manrope"/>
              </a:rPr>
              <a:t>Конфликт времени</a:t>
            </a:r>
            <a:endParaRPr lang="en-US"/>
          </a:p>
        </p:txBody>
      </p:sp>
      <p:sp>
        <p:nvSpPr>
          <p:cNvPr id="15" name="Shape 15"/>
          <p:cNvSpPr/>
          <p:nvPr/>
        </p:nvSpPr>
        <p:spPr>
          <a:xfrm>
            <a:off x="8048625" y="3714750"/>
            <a:ext cx="3305175" cy="656034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583"/>
              </a:lnSpc>
              <a:buNone/>
            </a:pPr>
            <a:r>
              <a:rPr sz="2100" b="0" i="0">
                <a:solidFill>
                  <a:srgbClr val="42575E"/>
                </a:solidFill>
                <a:latin typeface="Manrope"/>
                <a:ea typeface="Manrope"/>
              </a:rPr>
              <a:t>Две команды могут выбрать одну комнату.</a:t>
            </a:r>
            <a:endParaRPr lang="en-US"/>
          </a:p>
        </p:txBody>
      </p:sp>
      <p:sp>
        <p:nvSpPr>
          <p:cNvPr id="16" name="Shape 16"/>
          <p:cNvSpPr/>
          <p:nvPr/>
        </p:nvSpPr>
        <p:spPr>
          <a:xfrm>
            <a:off x="533400" y="6191250"/>
            <a:ext cx="11068050" cy="15999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260"/>
              </a:lnSpc>
              <a:buNone/>
            </a:pPr>
            <a:r>
              <a:rPr sz="1200" b="0" i="0">
                <a:solidFill>
                  <a:srgbClr val="42575E"/>
                </a:solidFill>
                <a:latin typeface="Manrope"/>
                <a:ea typeface="Manrope"/>
              </a:rPr>
              <a:t>Концептуальный сценарий офиса; полевое исследование не проводилось.</a:t>
            </a:r>
            <a:endParaRPr lang="en-US"/>
          </a:p>
        </p:txBody>
      </p:sp>
      <p:sp>
        <p:nvSpPr>
          <p:cNvPr id="17" name="Shape 17"/>
          <p:cNvSpPr/>
          <p:nvPr/>
        </p:nvSpPr>
        <p:spPr>
          <a:xfrm>
            <a:off x="11334750" y="6572250"/>
            <a:ext cx="495300" cy="13141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990"/>
              </a:lnSpc>
              <a:buNone/>
            </a:pPr>
            <a:r>
              <a:rPr sz="900" b="0" i="0">
                <a:solidFill>
                  <a:srgbClr val="42575E"/>
                </a:solidFill>
                <a:latin typeface="Manrope"/>
                <a:ea typeface="Manrope"/>
              </a:rPr>
              <a:t>02</a:t>
            </a:r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4D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Presenton Native Image 9" descr=""/>
          <p:cNvPicPr/>
          <p:nvPr/>
        </p:nvPicPr>
        <p:blipFill>
          <a:blip r:embed="rId2" cstate="none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9" name="Presenton Raster Image 10" descr=""/>
          <p:cNvPicPr/>
          <p:nvPr/>
        </p:nvPicPr>
        <p:blipFill>
          <a:blip r:embed="rId3" cstate="none">
            <a:alphaModFix amt="10000"/>
          </a:blip>
          <a:stretch>
            <a:fillRect/>
          </a:stretch>
        </p:blipFill>
        <p:spPr>
          <a:xfrm>
            <a:off x="8572500" y="3048000"/>
            <a:ext cx="3238500" cy="3238500"/>
          </a:xfrm>
          <a:prstGeom prst="rect">
            <a:avLst/>
          </a:prstGeom>
        </p:spPr>
      </p:pic>
      <p:sp>
        <p:nvSpPr>
          <p:cNvPr id="18" name="Shape 18"/>
          <p:cNvSpPr/>
          <p:nvPr/>
        </p:nvSpPr>
        <p:spPr>
          <a:xfrm>
            <a:off x="571500" y="333375"/>
            <a:ext cx="9067800" cy="18737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476"/>
              </a:lnSpc>
              <a:buNone/>
            </a:pPr>
            <a:r>
              <a:rPr sz="1200" b="0" i="0">
                <a:solidFill>
                  <a:srgbClr val="42575E"/>
                </a:solidFill>
                <a:latin typeface="Manrope"/>
                <a:ea typeface="Manrope"/>
              </a:rPr>
              <a:t>Учёба · 3 / 12</a:t>
            </a:r>
            <a:endParaRPr lang="en-US"/>
          </a:p>
        </p:txBody>
      </p:sp>
      <p:sp>
        <p:nvSpPr>
          <p:cNvPr id="19" name="Shape 19"/>
          <p:cNvSpPr/>
          <p:nvPr/>
        </p:nvSpPr>
        <p:spPr>
          <a:xfrm>
            <a:off x="571500" y="895350"/>
            <a:ext cx="10877550" cy="656034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5166"/>
              </a:lnSpc>
              <a:buNone/>
            </a:pPr>
            <a:r>
              <a:rPr sz="4200" b="1" i="0">
                <a:solidFill>
                  <a:srgbClr val="42575E"/>
                </a:solidFill>
                <a:latin typeface="Oswald"/>
                <a:ea typeface="Oswald"/>
              </a:rPr>
              <a:t>Цель и задачи проекта</a:t>
            </a:r>
            <a:endParaRPr lang="en-US"/>
          </a:p>
        </p:txBody>
      </p:sp>
      <p:pic>
        <p:nvPicPr>
          <p:cNvPr id="110" name="Presenton Native SVG Image 11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19125" y="2609850"/>
            <a:ext cx="3286125" cy="28575"/>
          </a:xfrm>
          <a:prstGeom prst="rect">
            <a:avLst/>
          </a:prstGeom>
        </p:spPr>
      </p:pic>
      <p:sp>
        <p:nvSpPr>
          <p:cNvPr id="20" name="Shape 20"/>
          <p:cNvSpPr/>
          <p:nvPr/>
        </p:nvSpPr>
        <p:spPr>
          <a:xfrm>
            <a:off x="619125" y="2857500"/>
            <a:ext cx="3305175" cy="374898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952"/>
              </a:lnSpc>
              <a:buNone/>
            </a:pPr>
            <a:r>
              <a:rPr sz="2400" b="1" i="0">
                <a:solidFill>
                  <a:srgbClr val="42575E"/>
                </a:solidFill>
                <a:latin typeface="Manrope"/>
                <a:ea typeface="Manrope"/>
              </a:rPr>
              <a:t>Требования</a:t>
            </a:r>
            <a:endParaRPr lang="en-US"/>
          </a:p>
        </p:txBody>
      </p:sp>
      <p:sp>
        <p:nvSpPr>
          <p:cNvPr id="21" name="Shape 21"/>
          <p:cNvSpPr/>
          <p:nvPr/>
        </p:nvSpPr>
        <p:spPr>
          <a:xfrm>
            <a:off x="619125" y="3714750"/>
            <a:ext cx="3305175" cy="656034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583"/>
              </a:lnSpc>
              <a:buNone/>
            </a:pPr>
            <a:r>
              <a:rPr sz="2100" b="0" i="0">
                <a:solidFill>
                  <a:srgbClr val="42575E"/>
                </a:solidFill>
                <a:latin typeface="Manrope"/>
                <a:ea typeface="Manrope"/>
              </a:rPr>
              <a:t>Описать роли, время и статусы.</a:t>
            </a:r>
            <a:endParaRPr lang="en-US"/>
          </a:p>
        </p:txBody>
      </p:sp>
      <p:pic>
        <p:nvPicPr>
          <p:cNvPr id="111" name="Presenton Native SVG Image 12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33875" y="2609850"/>
            <a:ext cx="3286125" cy="28575"/>
          </a:xfrm>
          <a:prstGeom prst="rect">
            <a:avLst/>
          </a:prstGeom>
        </p:spPr>
      </p:pic>
      <p:sp>
        <p:nvSpPr>
          <p:cNvPr id="22" name="Shape 22"/>
          <p:cNvSpPr/>
          <p:nvPr/>
        </p:nvSpPr>
        <p:spPr>
          <a:xfrm>
            <a:off x="4333875" y="2857500"/>
            <a:ext cx="3305175" cy="374898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952"/>
              </a:lnSpc>
              <a:buNone/>
            </a:pPr>
            <a:r>
              <a:rPr sz="2400" b="1" i="0">
                <a:solidFill>
                  <a:srgbClr val="42575E"/>
                </a:solidFill>
                <a:latin typeface="Manrope"/>
                <a:ea typeface="Manrope"/>
              </a:rPr>
              <a:t>Проектирование</a:t>
            </a:r>
            <a:endParaRPr lang="en-US"/>
          </a:p>
        </p:txBody>
      </p:sp>
      <p:sp>
        <p:nvSpPr>
          <p:cNvPr id="23" name="Shape 23"/>
          <p:cNvSpPr/>
          <p:nvPr/>
        </p:nvSpPr>
        <p:spPr>
          <a:xfrm>
            <a:off x="4333875" y="3714750"/>
            <a:ext cx="3305175" cy="656034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583"/>
              </a:lnSpc>
              <a:buNone/>
            </a:pPr>
            <a:r>
              <a:rPr sz="2100" b="0" i="0">
                <a:solidFill>
                  <a:srgbClr val="42575E"/>
                </a:solidFill>
                <a:latin typeface="Manrope"/>
                <a:ea typeface="Manrope"/>
              </a:rPr>
              <a:t>Связать интерфейс, API и данные.</a:t>
            </a:r>
            <a:endParaRPr lang="en-US"/>
          </a:p>
        </p:txBody>
      </p:sp>
      <p:pic>
        <p:nvPicPr>
          <p:cNvPr id="112" name="Presenton Native SVG Image 13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048625" y="2609850"/>
            <a:ext cx="3286125" cy="28575"/>
          </a:xfrm>
          <a:prstGeom prst="rect">
            <a:avLst/>
          </a:prstGeom>
        </p:spPr>
      </p:pic>
      <p:sp>
        <p:nvSpPr>
          <p:cNvPr id="24" name="Shape 24"/>
          <p:cNvSpPr/>
          <p:nvPr/>
        </p:nvSpPr>
        <p:spPr>
          <a:xfrm>
            <a:off x="8048625" y="2857500"/>
            <a:ext cx="3305175" cy="374898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952"/>
              </a:lnSpc>
              <a:buNone/>
            </a:pPr>
            <a:r>
              <a:rPr sz="2400" b="1" i="0">
                <a:solidFill>
                  <a:srgbClr val="42575E"/>
                </a:solidFill>
                <a:latin typeface="Manrope"/>
                <a:ea typeface="Manrope"/>
              </a:rPr>
              <a:t>Проверка</a:t>
            </a:r>
            <a:endParaRPr lang="en-US"/>
          </a:p>
        </p:txBody>
      </p:sp>
      <p:sp>
        <p:nvSpPr>
          <p:cNvPr id="25" name="Shape 25"/>
          <p:cNvSpPr/>
          <p:nvPr/>
        </p:nvSpPr>
        <p:spPr>
          <a:xfrm>
            <a:off x="8048625" y="3714750"/>
            <a:ext cx="3305175" cy="656034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583"/>
              </a:lnSpc>
              <a:buNone/>
            </a:pPr>
            <a:r>
              <a:rPr sz="2100" b="0" i="0">
                <a:solidFill>
                  <a:srgbClr val="42575E"/>
                </a:solidFill>
                <a:latin typeface="Manrope"/>
                <a:ea typeface="Manrope"/>
              </a:rPr>
              <a:t>Определить тесты пересечений и прав доступа.</a:t>
            </a:r>
            <a:endParaRPr lang="en-US"/>
          </a:p>
        </p:txBody>
      </p:sp>
      <p:sp>
        <p:nvSpPr>
          <p:cNvPr id="26" name="Shape 26"/>
          <p:cNvSpPr/>
          <p:nvPr/>
        </p:nvSpPr>
        <p:spPr>
          <a:xfrm>
            <a:off x="533400" y="6191250"/>
            <a:ext cx="11068050" cy="15999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260"/>
              </a:lnSpc>
              <a:buNone/>
            </a:pPr>
            <a:r>
              <a:rPr sz="1200" b="0" i="0">
                <a:solidFill>
                  <a:srgbClr val="42575E"/>
                </a:solidFill>
                <a:latin typeface="Manrope"/>
                <a:ea typeface="Manrope"/>
              </a:rPr>
              <a:t>Спроектировать единый сценарий выбора комнаты и проверки свободного времени.</a:t>
            </a:r>
            <a:endParaRPr lang="en-US"/>
          </a:p>
        </p:txBody>
      </p:sp>
      <p:sp>
        <p:nvSpPr>
          <p:cNvPr id="27" name="Shape 27"/>
          <p:cNvSpPr/>
          <p:nvPr/>
        </p:nvSpPr>
        <p:spPr>
          <a:xfrm>
            <a:off x="11334750" y="6572250"/>
            <a:ext cx="495300" cy="13141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990"/>
              </a:lnSpc>
              <a:buNone/>
            </a:pPr>
            <a:r>
              <a:rPr sz="900" b="0" i="0">
                <a:solidFill>
                  <a:srgbClr val="42575E"/>
                </a:solidFill>
                <a:latin typeface="Manrope"/>
                <a:ea typeface="Manrope"/>
              </a:rPr>
              <a:t>03</a:t>
            </a:r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4D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/>
          <p:nvPr/>
        </p:nvSpPr>
        <p:spPr>
          <a:xfrm>
            <a:off x="571500" y="333375"/>
            <a:ext cx="9067800" cy="18737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476"/>
              </a:lnSpc>
              <a:buNone/>
            </a:pPr>
            <a:r>
              <a:rPr sz="1200" b="0" i="0">
                <a:solidFill>
                  <a:srgbClr val="42575E"/>
                </a:solidFill>
                <a:latin typeface="Manrope"/>
                <a:ea typeface="Manrope"/>
              </a:rPr>
              <a:t>Учёба · 4 / 12</a:t>
            </a:r>
            <a:endParaRPr lang="en-US"/>
          </a:p>
        </p:txBody>
      </p:sp>
      <p:sp>
        <p:nvSpPr>
          <p:cNvPr id="29" name="Shape 29"/>
          <p:cNvSpPr/>
          <p:nvPr/>
        </p:nvSpPr>
        <p:spPr>
          <a:xfrm>
            <a:off x="571500" y="895350"/>
            <a:ext cx="10877550" cy="656034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5166"/>
              </a:lnSpc>
              <a:buNone/>
            </a:pPr>
            <a:r>
              <a:rPr sz="4200" b="1" i="0">
                <a:solidFill>
                  <a:srgbClr val="42575E"/>
                </a:solidFill>
                <a:latin typeface="Oswald"/>
                <a:ea typeface="Oswald"/>
              </a:rPr>
              <a:t>Требования к бронированию</a:t>
            </a:r>
            <a:endParaRPr lang="en-US"/>
          </a:p>
        </p:txBody>
      </p:sp>
      <p:sp>
        <p:nvSpPr>
          <p:cNvPr id="30" name="Shape 30"/>
          <p:cNvSpPr/>
          <p:nvPr/>
        </p:nvSpPr>
        <p:spPr>
          <a:xfrm>
            <a:off x="533400" y="2619375"/>
            <a:ext cx="5562600" cy="638175"/>
          </a:xfrm>
          <a:prstGeom prst="rect">
            <a:avLst/>
          </a:prstGeom>
          <a:solidFill>
            <a:srgbClr val="6E8188"/>
          </a:solidFill>
          <a:ln w="9525">
            <a:solidFill>
              <a:srgbClr val="D1D5DB"/>
            </a:solidFill>
          </a:ln>
        </p:spPr>
        <p:txBody>
          <a:bodyPr/>
          <a:lstStyle/>
          <a:p/>
        </p:txBody>
      </p:sp>
      <p:sp>
        <p:nvSpPr>
          <p:cNvPr id="31" name="Shape 31"/>
          <p:cNvSpPr/>
          <p:nvPr/>
        </p:nvSpPr>
        <p:spPr>
          <a:xfrm>
            <a:off x="600075" y="2828925"/>
            <a:ext cx="731193" cy="21907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725"/>
              </a:lnSpc>
              <a:buNone/>
            </a:pPr>
            <a:r>
              <a:rPr sz="1500" b="1" i="0">
                <a:solidFill>
                  <a:srgbClr val="42575E"/>
                </a:solidFill>
                <a:latin typeface="Manrope"/>
                <a:ea typeface="Manrope"/>
              </a:rPr>
              <a:t>Область</a:t>
            </a:r>
            <a:endParaRPr lang="en-US"/>
          </a:p>
        </p:txBody>
      </p:sp>
      <p:sp>
        <p:nvSpPr>
          <p:cNvPr id="32" name="Shape 32"/>
          <p:cNvSpPr/>
          <p:nvPr/>
        </p:nvSpPr>
        <p:spPr>
          <a:xfrm>
            <a:off x="6096000" y="2619375"/>
            <a:ext cx="5562600" cy="638175"/>
          </a:xfrm>
          <a:prstGeom prst="rect">
            <a:avLst/>
          </a:prstGeom>
          <a:solidFill>
            <a:srgbClr val="6E8188"/>
          </a:solidFill>
          <a:ln w="9525">
            <a:solidFill>
              <a:srgbClr val="D1D5DB"/>
            </a:solidFill>
          </a:ln>
        </p:spPr>
        <p:txBody>
          <a:bodyPr/>
          <a:lstStyle/>
          <a:p/>
        </p:txBody>
      </p:sp>
      <p:sp>
        <p:nvSpPr>
          <p:cNvPr id="33" name="Shape 33"/>
          <p:cNvSpPr/>
          <p:nvPr/>
        </p:nvSpPr>
        <p:spPr>
          <a:xfrm>
            <a:off x="6162675" y="2828925"/>
            <a:ext cx="769441" cy="21907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725"/>
              </a:lnSpc>
              <a:buNone/>
            </a:pPr>
            <a:r>
              <a:rPr sz="1500" b="1" i="0">
                <a:solidFill>
                  <a:srgbClr val="42575E"/>
                </a:solidFill>
                <a:latin typeface="Manrope"/>
                <a:ea typeface="Manrope"/>
              </a:rPr>
              <a:t>Правило</a:t>
            </a:r>
            <a:endParaRPr lang="en-US"/>
          </a:p>
        </p:txBody>
      </p:sp>
      <p:sp>
        <p:nvSpPr>
          <p:cNvPr id="34" name="Shape 34"/>
          <p:cNvSpPr/>
          <p:nvPr/>
        </p:nvSpPr>
        <p:spPr>
          <a:xfrm>
            <a:off x="533400" y="3257550"/>
            <a:ext cx="5562600" cy="638175"/>
          </a:xfrm>
          <a:prstGeom prst="rect">
            <a:avLst/>
          </a:prstGeom>
          <a:solidFill>
            <a:srgbClr val="FBF4DE"/>
          </a:solidFill>
          <a:ln w="9525">
            <a:solidFill>
              <a:srgbClr val="D1D5DB"/>
            </a:solidFill>
          </a:ln>
        </p:spPr>
        <p:txBody>
          <a:bodyPr/>
          <a:lstStyle/>
          <a:p/>
        </p:txBody>
      </p:sp>
      <p:sp>
        <p:nvSpPr>
          <p:cNvPr id="35" name="Shape 35"/>
          <p:cNvSpPr/>
          <p:nvPr/>
        </p:nvSpPr>
        <p:spPr>
          <a:xfrm>
            <a:off x="600075" y="3467100"/>
            <a:ext cx="529382" cy="21907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725"/>
              </a:lnSpc>
              <a:buNone/>
            </a:pPr>
            <a:r>
              <a:rPr sz="1500" b="0" i="0">
                <a:solidFill>
                  <a:srgbClr val="42575E"/>
                </a:solidFill>
                <a:latin typeface="Manrope"/>
                <a:ea typeface="Manrope"/>
              </a:rPr>
              <a:t>Время</a:t>
            </a:r>
            <a:endParaRPr lang="en-US"/>
          </a:p>
        </p:txBody>
      </p:sp>
      <p:sp>
        <p:nvSpPr>
          <p:cNvPr id="36" name="Shape 36"/>
          <p:cNvSpPr/>
          <p:nvPr/>
        </p:nvSpPr>
        <p:spPr>
          <a:xfrm>
            <a:off x="6096000" y="3257550"/>
            <a:ext cx="5562600" cy="638175"/>
          </a:xfrm>
          <a:prstGeom prst="rect">
            <a:avLst/>
          </a:prstGeom>
          <a:solidFill>
            <a:srgbClr val="FBF4DE"/>
          </a:solidFill>
          <a:ln w="9525">
            <a:solidFill>
              <a:srgbClr val="D1D5DB"/>
            </a:solidFill>
          </a:ln>
        </p:spPr>
        <p:txBody>
          <a:bodyPr/>
          <a:lstStyle/>
          <a:p/>
        </p:txBody>
      </p:sp>
      <p:sp>
        <p:nvSpPr>
          <p:cNvPr id="37" name="Shape 37"/>
          <p:cNvSpPr/>
          <p:nvPr/>
        </p:nvSpPr>
        <p:spPr>
          <a:xfrm>
            <a:off x="6162675" y="3467100"/>
            <a:ext cx="1763167" cy="21907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725"/>
              </a:lnSpc>
              <a:buNone/>
            </a:pPr>
            <a:r>
              <a:rPr sz="1500" b="0" i="0">
                <a:solidFill>
                  <a:srgbClr val="42575E"/>
                </a:solidFill>
                <a:latin typeface="Manrope"/>
                <a:ea typeface="Manrope"/>
              </a:rPr>
              <a:t>Начало раньше конца</a:t>
            </a:r>
            <a:endParaRPr lang="en-US"/>
          </a:p>
        </p:txBody>
      </p:sp>
      <p:sp>
        <p:nvSpPr>
          <p:cNvPr id="38" name="Shape 38"/>
          <p:cNvSpPr/>
          <p:nvPr/>
        </p:nvSpPr>
        <p:spPr>
          <a:xfrm>
            <a:off x="533400" y="3895725"/>
            <a:ext cx="5562600" cy="638175"/>
          </a:xfrm>
          <a:prstGeom prst="rect">
            <a:avLst/>
          </a:prstGeom>
          <a:solidFill>
            <a:srgbClr val="FBF4DE"/>
          </a:solidFill>
          <a:ln w="9525">
            <a:solidFill>
              <a:srgbClr val="D1D5DB"/>
            </a:solidFill>
          </a:ln>
        </p:spPr>
        <p:txBody>
          <a:bodyPr/>
          <a:lstStyle/>
          <a:p/>
        </p:txBody>
      </p:sp>
      <p:sp>
        <p:nvSpPr>
          <p:cNvPr id="39" name="Shape 39"/>
          <p:cNvSpPr/>
          <p:nvPr/>
        </p:nvSpPr>
        <p:spPr>
          <a:xfrm>
            <a:off x="600075" y="4105275"/>
            <a:ext cx="719584" cy="21907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725"/>
              </a:lnSpc>
              <a:buNone/>
            </a:pPr>
            <a:r>
              <a:rPr sz="1500" b="0" i="0">
                <a:solidFill>
                  <a:srgbClr val="42575E"/>
                </a:solidFill>
                <a:latin typeface="Manrope"/>
                <a:ea typeface="Manrope"/>
              </a:rPr>
              <a:t>Комната</a:t>
            </a:r>
            <a:endParaRPr lang="en-US"/>
          </a:p>
        </p:txBody>
      </p:sp>
      <p:sp>
        <p:nvSpPr>
          <p:cNvPr id="40" name="Shape 40"/>
          <p:cNvSpPr/>
          <p:nvPr/>
        </p:nvSpPr>
        <p:spPr>
          <a:xfrm>
            <a:off x="6096000" y="3895725"/>
            <a:ext cx="5562600" cy="638175"/>
          </a:xfrm>
          <a:prstGeom prst="rect">
            <a:avLst/>
          </a:prstGeom>
          <a:solidFill>
            <a:srgbClr val="FBF4DE"/>
          </a:solidFill>
          <a:ln w="9525">
            <a:solidFill>
              <a:srgbClr val="D1D5DB"/>
            </a:solidFill>
          </a:ln>
        </p:spPr>
        <p:txBody>
          <a:bodyPr/>
          <a:lstStyle/>
          <a:p/>
        </p:txBody>
      </p:sp>
      <p:sp>
        <p:nvSpPr>
          <p:cNvPr id="41" name="Shape 41"/>
          <p:cNvSpPr/>
          <p:nvPr/>
        </p:nvSpPr>
        <p:spPr>
          <a:xfrm>
            <a:off x="6162675" y="4105275"/>
            <a:ext cx="2874318" cy="21907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725"/>
              </a:lnSpc>
              <a:buNone/>
            </a:pPr>
            <a:r>
              <a:rPr sz="1500" b="0" i="0">
                <a:solidFill>
                  <a:srgbClr val="42575E"/>
                </a:solidFill>
                <a:latin typeface="Manrope"/>
                <a:ea typeface="Manrope"/>
              </a:rPr>
              <a:t>Только существующая и доступная</a:t>
            </a:r>
            <a:endParaRPr lang="en-US"/>
          </a:p>
        </p:txBody>
      </p:sp>
      <p:sp>
        <p:nvSpPr>
          <p:cNvPr id="42" name="Shape 42"/>
          <p:cNvSpPr/>
          <p:nvPr/>
        </p:nvSpPr>
        <p:spPr>
          <a:xfrm>
            <a:off x="533400" y="4533900"/>
            <a:ext cx="5562600" cy="638175"/>
          </a:xfrm>
          <a:prstGeom prst="rect">
            <a:avLst/>
          </a:prstGeom>
          <a:solidFill>
            <a:srgbClr val="FBF4DE"/>
          </a:solidFill>
          <a:ln w="9525">
            <a:solidFill>
              <a:srgbClr val="D1D5DB"/>
            </a:solidFill>
          </a:ln>
        </p:spPr>
        <p:txBody>
          <a:bodyPr/>
          <a:lstStyle/>
          <a:p/>
        </p:txBody>
      </p:sp>
      <p:sp>
        <p:nvSpPr>
          <p:cNvPr id="43" name="Shape 43"/>
          <p:cNvSpPr/>
          <p:nvPr/>
        </p:nvSpPr>
        <p:spPr>
          <a:xfrm>
            <a:off x="600075" y="4743450"/>
            <a:ext cx="606623" cy="21907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725"/>
              </a:lnSpc>
              <a:buNone/>
            </a:pPr>
            <a:r>
              <a:rPr sz="1500" b="0" i="0">
                <a:solidFill>
                  <a:srgbClr val="42575E"/>
                </a:solidFill>
                <a:latin typeface="Manrope"/>
                <a:ea typeface="Manrope"/>
              </a:rPr>
              <a:t>Доступ</a:t>
            </a:r>
            <a:endParaRPr lang="en-US"/>
          </a:p>
        </p:txBody>
      </p:sp>
      <p:sp>
        <p:nvSpPr>
          <p:cNvPr id="44" name="Shape 44"/>
          <p:cNvSpPr/>
          <p:nvPr/>
        </p:nvSpPr>
        <p:spPr>
          <a:xfrm>
            <a:off x="6096000" y="4533900"/>
            <a:ext cx="5562600" cy="638175"/>
          </a:xfrm>
          <a:prstGeom prst="rect">
            <a:avLst/>
          </a:prstGeom>
          <a:solidFill>
            <a:srgbClr val="FBF4DE"/>
          </a:solidFill>
          <a:ln w="9525">
            <a:solidFill>
              <a:srgbClr val="D1D5DB"/>
            </a:solidFill>
          </a:ln>
        </p:spPr>
        <p:txBody>
          <a:bodyPr/>
          <a:lstStyle/>
          <a:p/>
        </p:txBody>
      </p:sp>
      <p:sp>
        <p:nvSpPr>
          <p:cNvPr id="45" name="Shape 45"/>
          <p:cNvSpPr/>
          <p:nvPr/>
        </p:nvSpPr>
        <p:spPr>
          <a:xfrm>
            <a:off x="6162675" y="4743450"/>
            <a:ext cx="2302371" cy="21907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725"/>
              </a:lnSpc>
              <a:buNone/>
            </a:pPr>
            <a:r>
              <a:rPr sz="1500" b="0" i="0">
                <a:solidFill>
                  <a:srgbClr val="42575E"/>
                </a:solidFill>
                <a:latin typeface="Manrope"/>
                <a:ea typeface="Manrope"/>
              </a:rPr>
              <a:t>Свою бронь меняет её автор</a:t>
            </a:r>
            <a:endParaRPr lang="en-US"/>
          </a:p>
        </p:txBody>
      </p:sp>
      <p:sp>
        <p:nvSpPr>
          <p:cNvPr id="46" name="Shape 46"/>
          <p:cNvSpPr/>
          <p:nvPr/>
        </p:nvSpPr>
        <p:spPr>
          <a:xfrm>
            <a:off x="533400" y="5172075"/>
            <a:ext cx="5562600" cy="638175"/>
          </a:xfrm>
          <a:prstGeom prst="rect">
            <a:avLst/>
          </a:prstGeom>
          <a:solidFill>
            <a:srgbClr val="FBF4DE"/>
          </a:solidFill>
          <a:ln w="9525">
            <a:solidFill>
              <a:srgbClr val="D1D5DB"/>
            </a:solidFill>
          </a:ln>
        </p:spPr>
        <p:txBody>
          <a:bodyPr/>
          <a:lstStyle/>
          <a:p/>
        </p:txBody>
      </p:sp>
      <p:sp>
        <p:nvSpPr>
          <p:cNvPr id="47" name="Shape 47"/>
          <p:cNvSpPr/>
          <p:nvPr/>
        </p:nvSpPr>
        <p:spPr>
          <a:xfrm>
            <a:off x="600075" y="5381625"/>
            <a:ext cx="861715" cy="21907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725"/>
              </a:lnSpc>
              <a:buNone/>
            </a:pPr>
            <a:r>
              <a:rPr sz="1500" b="0" i="0">
                <a:solidFill>
                  <a:srgbClr val="42575E"/>
                </a:solidFill>
                <a:latin typeface="Manrope"/>
                <a:ea typeface="Manrope"/>
              </a:rPr>
              <a:t>Конфликт</a:t>
            </a:r>
            <a:endParaRPr lang="en-US"/>
          </a:p>
        </p:txBody>
      </p:sp>
      <p:sp>
        <p:nvSpPr>
          <p:cNvPr id="48" name="Shape 48"/>
          <p:cNvSpPr/>
          <p:nvPr/>
        </p:nvSpPr>
        <p:spPr>
          <a:xfrm>
            <a:off x="6096000" y="5172075"/>
            <a:ext cx="5562600" cy="638175"/>
          </a:xfrm>
          <a:prstGeom prst="rect">
            <a:avLst/>
          </a:prstGeom>
          <a:solidFill>
            <a:srgbClr val="FBF4DE"/>
          </a:solidFill>
          <a:ln w="9525">
            <a:solidFill>
              <a:srgbClr val="D1D5DB"/>
            </a:solidFill>
          </a:ln>
        </p:spPr>
        <p:txBody>
          <a:bodyPr/>
          <a:lstStyle/>
          <a:p/>
        </p:txBody>
      </p:sp>
      <p:sp>
        <p:nvSpPr>
          <p:cNvPr id="49" name="Shape 49"/>
          <p:cNvSpPr/>
          <p:nvPr/>
        </p:nvSpPr>
        <p:spPr>
          <a:xfrm>
            <a:off x="6162675" y="5381625"/>
            <a:ext cx="3693914" cy="21907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725"/>
              </a:lnSpc>
              <a:buNone/>
            </a:pPr>
            <a:r>
              <a:rPr sz="1500" b="0" i="0">
                <a:solidFill>
                  <a:srgbClr val="42575E"/>
                </a:solidFill>
                <a:latin typeface="Manrope"/>
                <a:ea typeface="Manrope"/>
              </a:rPr>
              <a:t>Подтверждённые интервалы не пересекаются</a:t>
            </a:r>
            <a:endParaRPr lang="en-US"/>
          </a:p>
        </p:txBody>
      </p:sp>
      <p:sp>
        <p:nvSpPr>
          <p:cNvPr id="50" name="Shape 50"/>
          <p:cNvSpPr/>
          <p:nvPr/>
        </p:nvSpPr>
        <p:spPr>
          <a:xfrm>
            <a:off x="533400" y="6191250"/>
            <a:ext cx="11068050" cy="15999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260"/>
              </a:lnSpc>
              <a:buNone/>
            </a:pPr>
            <a:r>
              <a:rPr sz="1200" b="0" i="0">
                <a:solidFill>
                  <a:srgbClr val="42575E"/>
                </a:solidFill>
                <a:latin typeface="Manrope"/>
                <a:ea typeface="Manrope"/>
              </a:rPr>
              <a:t>Минимальный набор требований для учебной модели.</a:t>
            </a:r>
            <a:endParaRPr lang="en-US"/>
          </a:p>
        </p:txBody>
      </p:sp>
      <p:sp>
        <p:nvSpPr>
          <p:cNvPr id="51" name="Shape 51"/>
          <p:cNvSpPr/>
          <p:nvPr/>
        </p:nvSpPr>
        <p:spPr>
          <a:xfrm>
            <a:off x="11334750" y="6572250"/>
            <a:ext cx="495300" cy="13141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990"/>
              </a:lnSpc>
              <a:buNone/>
            </a:pPr>
            <a:r>
              <a:rPr sz="900" b="0" i="0">
                <a:solidFill>
                  <a:srgbClr val="42575E"/>
                </a:solidFill>
                <a:latin typeface="Manrope"/>
                <a:ea typeface="Manrope"/>
              </a:rPr>
              <a:t>04</a:t>
            </a:r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4D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Shape 52"/>
          <p:cNvSpPr/>
          <p:nvPr/>
        </p:nvSpPr>
        <p:spPr>
          <a:xfrm>
            <a:off x="571500" y="333375"/>
            <a:ext cx="9067800" cy="18737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476"/>
              </a:lnSpc>
              <a:buNone/>
            </a:pPr>
            <a:r>
              <a:rPr sz="1200" b="0" i="0">
                <a:solidFill>
                  <a:srgbClr val="42575E"/>
                </a:solidFill>
                <a:latin typeface="Manrope"/>
                <a:ea typeface="Manrope"/>
              </a:rPr>
              <a:t>Учёба · 5 / 12</a:t>
            </a:r>
            <a:endParaRPr lang="en-US"/>
          </a:p>
        </p:txBody>
      </p:sp>
      <p:sp>
        <p:nvSpPr>
          <p:cNvPr id="53" name="Shape 53"/>
          <p:cNvSpPr/>
          <p:nvPr/>
        </p:nvSpPr>
        <p:spPr>
          <a:xfrm>
            <a:off x="571500" y="895350"/>
            <a:ext cx="10877550" cy="656034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5166"/>
              </a:lnSpc>
              <a:buNone/>
            </a:pPr>
            <a:r>
              <a:rPr sz="4200" b="1" i="0">
                <a:solidFill>
                  <a:srgbClr val="42575E"/>
                </a:solidFill>
                <a:latin typeface="Oswald"/>
                <a:ea typeface="Oswald"/>
              </a:rPr>
              <a:t>Пользовательский сценарий</a:t>
            </a:r>
            <a:endParaRPr lang="en-US"/>
          </a:p>
        </p:txBody>
      </p:sp>
      <p:sp>
        <p:nvSpPr>
          <p:cNvPr id="54" name="Shape 54"/>
          <p:cNvSpPr/>
          <p:nvPr/>
        </p:nvSpPr>
        <p:spPr>
          <a:xfrm>
            <a:off x="571500" y="2714625"/>
            <a:ext cx="2647950" cy="3048000"/>
          </a:xfrm>
          <a:prstGeom prst="roundRect">
            <a:avLst>
              <a:gd name="adj" fmla="val 4317"/>
            </a:avLst>
          </a:prstGeom>
          <a:solidFill>
            <a:srgbClr val="6E8188"/>
          </a:solidFill>
        </p:spPr>
        <p:txBody>
          <a:bodyPr/>
          <a:lstStyle/>
          <a:p/>
        </p:txBody>
      </p:sp>
      <p:sp>
        <p:nvSpPr>
          <p:cNvPr id="55" name="Shape 55"/>
          <p:cNvSpPr/>
          <p:nvPr/>
        </p:nvSpPr>
        <p:spPr>
          <a:xfrm>
            <a:off x="742950" y="2886075"/>
            <a:ext cx="2324100" cy="19809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485"/>
              </a:lnSpc>
              <a:buNone/>
            </a:pPr>
            <a:r>
              <a:rPr sz="1350" b="0" i="0">
                <a:solidFill>
                  <a:srgbClr val="101010"/>
                </a:solidFill>
                <a:latin typeface="Manrope"/>
                <a:ea typeface="Manrope"/>
              </a:rPr>
              <a:t>01</a:t>
            </a:r>
            <a:endParaRPr lang="en-US"/>
          </a:p>
        </p:txBody>
      </p:sp>
      <p:sp>
        <p:nvSpPr>
          <p:cNvPr id="56" name="Shape 56"/>
          <p:cNvSpPr/>
          <p:nvPr/>
        </p:nvSpPr>
        <p:spPr>
          <a:xfrm>
            <a:off x="742950" y="3333750"/>
            <a:ext cx="2324100" cy="2667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100"/>
              </a:lnSpc>
              <a:buNone/>
            </a:pPr>
            <a:r>
              <a:rPr sz="1875" b="1" i="0">
                <a:solidFill>
                  <a:srgbClr val="101010"/>
                </a:solidFill>
                <a:latin typeface="Manrope"/>
                <a:ea typeface="Manrope"/>
              </a:rPr>
              <a:t>Выбрать</a:t>
            </a:r>
            <a:endParaRPr lang="en-US"/>
          </a:p>
        </p:txBody>
      </p:sp>
      <p:sp>
        <p:nvSpPr>
          <p:cNvPr id="57" name="Shape 57"/>
          <p:cNvSpPr/>
          <p:nvPr/>
        </p:nvSpPr>
        <p:spPr>
          <a:xfrm>
            <a:off x="742950" y="4143375"/>
            <a:ext cx="2324100" cy="2286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800"/>
              </a:lnSpc>
              <a:buNone/>
            </a:pPr>
            <a:r>
              <a:rPr sz="1500" b="0" i="0">
                <a:solidFill>
                  <a:srgbClr val="101010"/>
                </a:solidFill>
                <a:latin typeface="Manrope"/>
                <a:ea typeface="Manrope"/>
              </a:rPr>
              <a:t>Комнату и дату</a:t>
            </a:r>
            <a:endParaRPr lang="en-US"/>
          </a:p>
        </p:txBody>
      </p:sp>
      <p:sp>
        <p:nvSpPr>
          <p:cNvPr id="58" name="Shape 58"/>
          <p:cNvSpPr/>
          <p:nvPr/>
        </p:nvSpPr>
        <p:spPr>
          <a:xfrm>
            <a:off x="3371850" y="2714625"/>
            <a:ext cx="2647950" cy="3048000"/>
          </a:xfrm>
          <a:prstGeom prst="roundRect">
            <a:avLst>
              <a:gd name="adj" fmla="val 4317"/>
            </a:avLst>
          </a:prstGeom>
          <a:solidFill>
            <a:srgbClr val="42575E"/>
          </a:solidFill>
        </p:spPr>
        <p:txBody>
          <a:bodyPr/>
          <a:lstStyle/>
          <a:p/>
        </p:txBody>
      </p:sp>
      <p:sp>
        <p:nvSpPr>
          <p:cNvPr id="59" name="Shape 59"/>
          <p:cNvSpPr/>
          <p:nvPr/>
        </p:nvSpPr>
        <p:spPr>
          <a:xfrm>
            <a:off x="3543300" y="2886075"/>
            <a:ext cx="2324100" cy="19809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485"/>
              </a:lnSpc>
              <a:buNone/>
            </a:pPr>
            <a:r>
              <a:rPr sz="1350" b="0" i="0">
                <a:solidFill>
                  <a:srgbClr val="FFFFFF"/>
                </a:solidFill>
                <a:latin typeface="Manrope"/>
                <a:ea typeface="Manrope"/>
              </a:rPr>
              <a:t>02</a:t>
            </a:r>
            <a:endParaRPr lang="en-US"/>
          </a:p>
        </p:txBody>
      </p:sp>
      <p:sp>
        <p:nvSpPr>
          <p:cNvPr id="60" name="Shape 60"/>
          <p:cNvSpPr/>
          <p:nvPr/>
        </p:nvSpPr>
        <p:spPr>
          <a:xfrm>
            <a:off x="3543300" y="3333750"/>
            <a:ext cx="2324100" cy="2667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100"/>
              </a:lnSpc>
              <a:buNone/>
            </a:pPr>
            <a:r>
              <a:rPr sz="1875" b="1" i="0">
                <a:solidFill>
                  <a:srgbClr val="FFFFFF"/>
                </a:solidFill>
                <a:latin typeface="Manrope"/>
                <a:ea typeface="Manrope"/>
              </a:rPr>
              <a:t>Задать</a:t>
            </a:r>
            <a:endParaRPr lang="en-US"/>
          </a:p>
        </p:txBody>
      </p:sp>
      <p:sp>
        <p:nvSpPr>
          <p:cNvPr id="61" name="Shape 61"/>
          <p:cNvSpPr/>
          <p:nvPr/>
        </p:nvSpPr>
        <p:spPr>
          <a:xfrm>
            <a:off x="3543300" y="4143375"/>
            <a:ext cx="2324100" cy="2286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800"/>
              </a:lnSpc>
              <a:buNone/>
            </a:pPr>
            <a:r>
              <a:rPr sz="1500" b="0" i="0">
                <a:solidFill>
                  <a:srgbClr val="FFFFFF"/>
                </a:solidFill>
                <a:latin typeface="Manrope"/>
                <a:ea typeface="Manrope"/>
              </a:rPr>
              <a:t>Начало и конец</a:t>
            </a:r>
            <a:endParaRPr lang="en-US"/>
          </a:p>
        </p:txBody>
      </p:sp>
      <p:sp>
        <p:nvSpPr>
          <p:cNvPr id="62" name="Shape 62"/>
          <p:cNvSpPr/>
          <p:nvPr/>
        </p:nvSpPr>
        <p:spPr>
          <a:xfrm>
            <a:off x="6172200" y="2714625"/>
            <a:ext cx="2647950" cy="3048000"/>
          </a:xfrm>
          <a:prstGeom prst="roundRect">
            <a:avLst>
              <a:gd name="adj" fmla="val 4317"/>
            </a:avLst>
          </a:prstGeom>
          <a:solidFill>
            <a:srgbClr val="6E8188"/>
          </a:solidFill>
        </p:spPr>
        <p:txBody>
          <a:bodyPr/>
          <a:lstStyle/>
          <a:p/>
        </p:txBody>
      </p:sp>
      <p:sp>
        <p:nvSpPr>
          <p:cNvPr id="63" name="Shape 63"/>
          <p:cNvSpPr/>
          <p:nvPr/>
        </p:nvSpPr>
        <p:spPr>
          <a:xfrm>
            <a:off x="6343650" y="2886075"/>
            <a:ext cx="2324100" cy="19809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485"/>
              </a:lnSpc>
              <a:buNone/>
            </a:pPr>
            <a:r>
              <a:rPr sz="1350" b="0" i="0">
                <a:solidFill>
                  <a:srgbClr val="101010"/>
                </a:solidFill>
                <a:latin typeface="Manrope"/>
                <a:ea typeface="Manrope"/>
              </a:rPr>
              <a:t>03</a:t>
            </a:r>
            <a:endParaRPr lang="en-US"/>
          </a:p>
        </p:txBody>
      </p:sp>
      <p:sp>
        <p:nvSpPr>
          <p:cNvPr id="64" name="Shape 64"/>
          <p:cNvSpPr/>
          <p:nvPr/>
        </p:nvSpPr>
        <p:spPr>
          <a:xfrm>
            <a:off x="6343650" y="3333750"/>
            <a:ext cx="2324100" cy="2667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100"/>
              </a:lnSpc>
              <a:buNone/>
            </a:pPr>
            <a:r>
              <a:rPr sz="1875" b="1" i="0">
                <a:solidFill>
                  <a:srgbClr val="101010"/>
                </a:solidFill>
                <a:latin typeface="Manrope"/>
                <a:ea typeface="Manrope"/>
              </a:rPr>
              <a:t>Отправить</a:t>
            </a:r>
            <a:endParaRPr lang="en-US"/>
          </a:p>
        </p:txBody>
      </p:sp>
      <p:sp>
        <p:nvSpPr>
          <p:cNvPr id="65" name="Shape 65"/>
          <p:cNvSpPr/>
          <p:nvPr/>
        </p:nvSpPr>
        <p:spPr>
          <a:xfrm>
            <a:off x="6343650" y="4143375"/>
            <a:ext cx="2324100" cy="2286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800"/>
              </a:lnSpc>
              <a:buNone/>
            </a:pPr>
            <a:r>
              <a:rPr sz="1500" b="0" i="0">
                <a:solidFill>
                  <a:srgbClr val="101010"/>
                </a:solidFill>
                <a:latin typeface="Manrope"/>
                <a:ea typeface="Manrope"/>
              </a:rPr>
              <a:t>Заявку на бронь</a:t>
            </a:r>
            <a:endParaRPr lang="en-US"/>
          </a:p>
        </p:txBody>
      </p:sp>
      <p:sp>
        <p:nvSpPr>
          <p:cNvPr id="66" name="Shape 66"/>
          <p:cNvSpPr/>
          <p:nvPr/>
        </p:nvSpPr>
        <p:spPr>
          <a:xfrm>
            <a:off x="8972550" y="2714625"/>
            <a:ext cx="2647950" cy="3048000"/>
          </a:xfrm>
          <a:prstGeom prst="roundRect">
            <a:avLst>
              <a:gd name="adj" fmla="val 4317"/>
            </a:avLst>
          </a:prstGeom>
          <a:solidFill>
            <a:srgbClr val="42575E"/>
          </a:solidFill>
        </p:spPr>
        <p:txBody>
          <a:bodyPr/>
          <a:lstStyle/>
          <a:p/>
        </p:txBody>
      </p:sp>
      <p:sp>
        <p:nvSpPr>
          <p:cNvPr id="67" name="Shape 67"/>
          <p:cNvSpPr/>
          <p:nvPr/>
        </p:nvSpPr>
        <p:spPr>
          <a:xfrm>
            <a:off x="9144000" y="2886075"/>
            <a:ext cx="2324100" cy="19809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485"/>
              </a:lnSpc>
              <a:buNone/>
            </a:pPr>
            <a:r>
              <a:rPr sz="1350" b="0" i="0">
                <a:solidFill>
                  <a:srgbClr val="FFFFFF"/>
                </a:solidFill>
                <a:latin typeface="Manrope"/>
                <a:ea typeface="Manrope"/>
              </a:rPr>
              <a:t>04</a:t>
            </a:r>
            <a:endParaRPr lang="en-US"/>
          </a:p>
        </p:txBody>
      </p:sp>
      <p:sp>
        <p:nvSpPr>
          <p:cNvPr id="68" name="Shape 68"/>
          <p:cNvSpPr/>
          <p:nvPr/>
        </p:nvSpPr>
        <p:spPr>
          <a:xfrm>
            <a:off x="9144000" y="3333750"/>
            <a:ext cx="2324100" cy="2667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100"/>
              </a:lnSpc>
              <a:buNone/>
            </a:pPr>
            <a:r>
              <a:rPr sz="1875" b="1" i="0">
                <a:solidFill>
                  <a:srgbClr val="FFFFFF"/>
                </a:solidFill>
                <a:latin typeface="Manrope"/>
                <a:ea typeface="Manrope"/>
              </a:rPr>
              <a:t>Получить</a:t>
            </a:r>
            <a:endParaRPr lang="en-US"/>
          </a:p>
        </p:txBody>
      </p:sp>
      <p:sp>
        <p:nvSpPr>
          <p:cNvPr id="69" name="Shape 69"/>
          <p:cNvSpPr/>
          <p:nvPr/>
        </p:nvSpPr>
        <p:spPr>
          <a:xfrm>
            <a:off x="9144000" y="4143375"/>
            <a:ext cx="2324100" cy="4572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800"/>
              </a:lnSpc>
              <a:buNone/>
            </a:pPr>
            <a:r>
              <a:rPr sz="1500" b="0" i="0">
                <a:solidFill>
                  <a:srgbClr val="FFFFFF"/>
                </a:solidFill>
                <a:latin typeface="Manrope"/>
                <a:ea typeface="Manrope"/>
              </a:rPr>
              <a:t>Подтверждение или конфликт</a:t>
            </a:r>
            <a:endParaRPr lang="en-US"/>
          </a:p>
        </p:txBody>
      </p:sp>
      <p:sp>
        <p:nvSpPr>
          <p:cNvPr id="70" name="Shape 70"/>
          <p:cNvSpPr/>
          <p:nvPr/>
        </p:nvSpPr>
        <p:spPr>
          <a:xfrm>
            <a:off x="533400" y="6191250"/>
            <a:ext cx="11068050" cy="15999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260"/>
              </a:lnSpc>
              <a:buNone/>
            </a:pPr>
            <a:r>
              <a:rPr sz="1200" b="0" i="0">
                <a:solidFill>
                  <a:srgbClr val="42575E"/>
                </a:solidFill>
                <a:latin typeface="Manrope"/>
                <a:ea typeface="Manrope"/>
              </a:rPr>
              <a:t>Пользователь получает подтверждение только после проверки на сервере.</a:t>
            </a:r>
            <a:endParaRPr lang="en-US"/>
          </a:p>
        </p:txBody>
      </p:sp>
      <p:sp>
        <p:nvSpPr>
          <p:cNvPr id="71" name="Shape 71"/>
          <p:cNvSpPr/>
          <p:nvPr/>
        </p:nvSpPr>
        <p:spPr>
          <a:xfrm>
            <a:off x="11334750" y="6572250"/>
            <a:ext cx="495300" cy="13141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990"/>
              </a:lnSpc>
              <a:buNone/>
            </a:pPr>
            <a:r>
              <a:rPr sz="900" b="0" i="0">
                <a:solidFill>
                  <a:srgbClr val="42575E"/>
                </a:solidFill>
                <a:latin typeface="Manrope"/>
                <a:ea typeface="Manrope"/>
              </a:rPr>
              <a:t>05</a:t>
            </a:r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4D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Presenton Native Image 14" descr=""/>
          <p:cNvPicPr/>
          <p:nvPr/>
        </p:nvPicPr>
        <p:blipFill>
          <a:blip r:embed="rId2" cstate="none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4" name="Presenton Raster Image 15" descr=""/>
          <p:cNvPicPr/>
          <p:nvPr/>
        </p:nvPicPr>
        <p:blipFill>
          <a:blip r:embed="rId3" cstate="none">
            <a:alphaModFix amt="10000"/>
          </a:blip>
          <a:stretch>
            <a:fillRect/>
          </a:stretch>
        </p:blipFill>
        <p:spPr>
          <a:xfrm>
            <a:off x="8572500" y="3048000"/>
            <a:ext cx="3238500" cy="3238500"/>
          </a:xfrm>
          <a:prstGeom prst="rect">
            <a:avLst/>
          </a:prstGeom>
        </p:spPr>
      </p:pic>
      <p:sp>
        <p:nvSpPr>
          <p:cNvPr id="72" name="Shape 72"/>
          <p:cNvSpPr/>
          <p:nvPr/>
        </p:nvSpPr>
        <p:spPr>
          <a:xfrm>
            <a:off x="571500" y="333375"/>
            <a:ext cx="9067800" cy="18737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476"/>
              </a:lnSpc>
              <a:buNone/>
            </a:pPr>
            <a:r>
              <a:rPr sz="1200" b="0" i="0">
                <a:solidFill>
                  <a:srgbClr val="42575E"/>
                </a:solidFill>
                <a:latin typeface="Manrope"/>
                <a:ea typeface="Manrope"/>
              </a:rPr>
              <a:t>Учёба · 6 / 12</a:t>
            </a:r>
            <a:endParaRPr lang="en-US"/>
          </a:p>
        </p:txBody>
      </p:sp>
      <p:sp>
        <p:nvSpPr>
          <p:cNvPr id="73" name="Shape 73"/>
          <p:cNvSpPr/>
          <p:nvPr/>
        </p:nvSpPr>
        <p:spPr>
          <a:xfrm>
            <a:off x="571500" y="895350"/>
            <a:ext cx="10877550" cy="656034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5166"/>
              </a:lnSpc>
              <a:buNone/>
            </a:pPr>
            <a:r>
              <a:rPr sz="4200" b="1" i="0">
                <a:solidFill>
                  <a:srgbClr val="42575E"/>
                </a:solidFill>
                <a:latin typeface="Oswald"/>
                <a:ea typeface="Oswald"/>
              </a:rPr>
              <a:t>Модель данных</a:t>
            </a:r>
            <a:endParaRPr lang="en-US"/>
          </a:p>
        </p:txBody>
      </p:sp>
      <p:pic>
        <p:nvPicPr>
          <p:cNvPr id="115" name="Presenton Native SVG Image 16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19125" y="2609850"/>
            <a:ext cx="3286125" cy="28575"/>
          </a:xfrm>
          <a:prstGeom prst="rect">
            <a:avLst/>
          </a:prstGeom>
        </p:spPr>
      </p:pic>
      <p:sp>
        <p:nvSpPr>
          <p:cNvPr id="74" name="Shape 74"/>
          <p:cNvSpPr/>
          <p:nvPr/>
        </p:nvSpPr>
        <p:spPr>
          <a:xfrm>
            <a:off x="619125" y="2857500"/>
            <a:ext cx="3305175" cy="374898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952"/>
              </a:lnSpc>
              <a:buNone/>
            </a:pPr>
            <a:r>
              <a:rPr sz="2400" b="1" i="0">
                <a:solidFill>
                  <a:srgbClr val="42575E"/>
                </a:solidFill>
                <a:latin typeface="Manrope"/>
                <a:ea typeface="Manrope"/>
              </a:rPr>
              <a:t>Пользователь</a:t>
            </a:r>
            <a:endParaRPr lang="en-US"/>
          </a:p>
        </p:txBody>
      </p:sp>
      <p:sp>
        <p:nvSpPr>
          <p:cNvPr id="75" name="Shape 75"/>
          <p:cNvSpPr/>
          <p:nvPr/>
        </p:nvSpPr>
        <p:spPr>
          <a:xfrm>
            <a:off x="619125" y="3714750"/>
            <a:ext cx="3305175" cy="984052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583"/>
              </a:lnSpc>
              <a:buNone/>
            </a:pPr>
            <a:r>
              <a:rPr sz="2100" b="0" i="0">
                <a:solidFill>
                  <a:srgbClr val="42575E"/>
                </a:solidFill>
                <a:latin typeface="Manrope"/>
                <a:ea typeface="Manrope"/>
              </a:rPr>
              <a:t>id · PK</a:t>
            </a:r>
            <a:r>
              <a:rPr sz="2100" b="0" i="0">
                <a:solidFill>
                  <a:srgbClr val="42575E"/>
                </a:solidFill>
                <a:latin typeface="Manrope"/>
                <a:ea typeface="Manrope"/>
              </a:rPr>
              <a:t xml:space="preserve">
</a:t>
            </a:r>
            <a:r>
              <a:rPr sz="2100" b="0" i="0">
                <a:solidFill>
                  <a:srgbClr val="42575E"/>
                </a:solidFill>
                <a:latin typeface="Manrope"/>
                <a:ea typeface="Manrope"/>
              </a:rPr>
              <a:t>name</a:t>
            </a:r>
            <a:r>
              <a:rPr sz="2100" b="0" i="0">
                <a:solidFill>
                  <a:srgbClr val="42575E"/>
                </a:solidFill>
                <a:latin typeface="Manrope"/>
                <a:ea typeface="Manrope"/>
              </a:rPr>
              <a:t xml:space="preserve">
</a:t>
            </a:r>
            <a:r>
              <a:rPr sz="2100" b="0" i="0">
                <a:solidFill>
                  <a:srgbClr val="42575E"/>
                </a:solidFill>
                <a:latin typeface="Manrope"/>
                <a:ea typeface="Manrope"/>
              </a:rPr>
              <a:t>email</a:t>
            </a:r>
            <a:endParaRPr lang="en-US"/>
          </a:p>
        </p:txBody>
      </p:sp>
      <p:pic>
        <p:nvPicPr>
          <p:cNvPr id="116" name="Presenton Native SVG Image 17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33875" y="2609850"/>
            <a:ext cx="3286125" cy="28575"/>
          </a:xfrm>
          <a:prstGeom prst="rect">
            <a:avLst/>
          </a:prstGeom>
        </p:spPr>
      </p:pic>
      <p:sp>
        <p:nvSpPr>
          <p:cNvPr id="76" name="Shape 76"/>
          <p:cNvSpPr/>
          <p:nvPr/>
        </p:nvSpPr>
        <p:spPr>
          <a:xfrm>
            <a:off x="4333875" y="2857500"/>
            <a:ext cx="3305175" cy="374898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952"/>
              </a:lnSpc>
              <a:buNone/>
            </a:pPr>
            <a:r>
              <a:rPr sz="2400" b="1" i="0">
                <a:solidFill>
                  <a:srgbClr val="42575E"/>
                </a:solidFill>
                <a:latin typeface="Manrope"/>
                <a:ea typeface="Manrope"/>
              </a:rPr>
              <a:t>Бронирование</a:t>
            </a:r>
            <a:endParaRPr lang="en-US"/>
          </a:p>
        </p:txBody>
      </p:sp>
      <p:sp>
        <p:nvSpPr>
          <p:cNvPr id="77" name="Shape 77"/>
          <p:cNvSpPr/>
          <p:nvPr/>
        </p:nvSpPr>
        <p:spPr>
          <a:xfrm>
            <a:off x="4333875" y="3714750"/>
            <a:ext cx="3305175" cy="1312069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583"/>
              </a:lnSpc>
              <a:buNone/>
            </a:pPr>
            <a:r>
              <a:rPr sz="2100" b="0" i="0">
                <a:solidFill>
                  <a:srgbClr val="42575E"/>
                </a:solidFill>
                <a:latin typeface="Manrope"/>
                <a:ea typeface="Manrope"/>
              </a:rPr>
              <a:t>id · PK</a:t>
            </a:r>
            <a:r>
              <a:rPr sz="2100" b="0" i="0">
                <a:solidFill>
                  <a:srgbClr val="42575E"/>
                </a:solidFill>
                <a:latin typeface="Manrope"/>
                <a:ea typeface="Manrope"/>
              </a:rPr>
              <a:t xml:space="preserve">
</a:t>
            </a:r>
            <a:r>
              <a:rPr sz="2100" b="0" i="0">
                <a:solidFill>
                  <a:srgbClr val="42575E"/>
                </a:solidFill>
                <a:latin typeface="Manrope"/>
                <a:ea typeface="Manrope"/>
              </a:rPr>
              <a:t>user_id · FK</a:t>
            </a:r>
            <a:r>
              <a:rPr sz="2100" b="0" i="0">
                <a:solidFill>
                  <a:srgbClr val="42575E"/>
                </a:solidFill>
                <a:latin typeface="Manrope"/>
                <a:ea typeface="Manrope"/>
              </a:rPr>
              <a:t xml:space="preserve">
</a:t>
            </a:r>
            <a:r>
              <a:rPr sz="2100" b="0" i="0">
                <a:solidFill>
                  <a:srgbClr val="42575E"/>
                </a:solidFill>
                <a:latin typeface="Manrope"/>
                <a:ea typeface="Manrope"/>
              </a:rPr>
              <a:t>room_id · FK</a:t>
            </a:r>
            <a:r>
              <a:rPr sz="2100" b="0" i="0">
                <a:solidFill>
                  <a:srgbClr val="42575E"/>
                </a:solidFill>
                <a:latin typeface="Manrope"/>
                <a:ea typeface="Manrope"/>
              </a:rPr>
              <a:t xml:space="preserve">
</a:t>
            </a:r>
            <a:r>
              <a:rPr sz="2100" b="0" i="0">
                <a:solidFill>
                  <a:srgbClr val="42575E"/>
                </a:solidFill>
                <a:latin typeface="Manrope"/>
                <a:ea typeface="Manrope"/>
              </a:rPr>
              <a:t>starts_at / ends_at</a:t>
            </a:r>
            <a:endParaRPr lang="en-US"/>
          </a:p>
        </p:txBody>
      </p:sp>
      <p:pic>
        <p:nvPicPr>
          <p:cNvPr id="117" name="Presenton Native SVG Image 18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048625" y="2609850"/>
            <a:ext cx="3286125" cy="28575"/>
          </a:xfrm>
          <a:prstGeom prst="rect">
            <a:avLst/>
          </a:prstGeom>
        </p:spPr>
      </p:pic>
      <p:sp>
        <p:nvSpPr>
          <p:cNvPr id="78" name="Shape 78"/>
          <p:cNvSpPr/>
          <p:nvPr/>
        </p:nvSpPr>
        <p:spPr>
          <a:xfrm>
            <a:off x="8048625" y="2857500"/>
            <a:ext cx="3305175" cy="374898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952"/>
              </a:lnSpc>
              <a:buNone/>
            </a:pPr>
            <a:r>
              <a:rPr sz="2400" b="1" i="0">
                <a:solidFill>
                  <a:srgbClr val="42575E"/>
                </a:solidFill>
                <a:latin typeface="Manrope"/>
                <a:ea typeface="Manrope"/>
              </a:rPr>
              <a:t>Комната</a:t>
            </a:r>
            <a:endParaRPr lang="en-US"/>
          </a:p>
        </p:txBody>
      </p:sp>
      <p:sp>
        <p:nvSpPr>
          <p:cNvPr id="79" name="Shape 79"/>
          <p:cNvSpPr/>
          <p:nvPr/>
        </p:nvSpPr>
        <p:spPr>
          <a:xfrm>
            <a:off x="8048625" y="3714750"/>
            <a:ext cx="3305175" cy="984052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583"/>
              </a:lnSpc>
              <a:buNone/>
            </a:pPr>
            <a:r>
              <a:rPr sz="2100" b="0" i="0">
                <a:solidFill>
                  <a:srgbClr val="42575E"/>
                </a:solidFill>
                <a:latin typeface="Manrope"/>
                <a:ea typeface="Manrope"/>
              </a:rPr>
              <a:t>id · PK</a:t>
            </a:r>
            <a:r>
              <a:rPr sz="2100" b="0" i="0">
                <a:solidFill>
                  <a:srgbClr val="42575E"/>
                </a:solidFill>
                <a:latin typeface="Manrope"/>
                <a:ea typeface="Manrope"/>
              </a:rPr>
              <a:t xml:space="preserve">
</a:t>
            </a:r>
            <a:r>
              <a:rPr sz="2100" b="0" i="0">
                <a:solidFill>
                  <a:srgbClr val="42575E"/>
                </a:solidFill>
                <a:latin typeface="Manrope"/>
                <a:ea typeface="Manrope"/>
              </a:rPr>
              <a:t>name</a:t>
            </a:r>
            <a:r>
              <a:rPr sz="2100" b="0" i="0">
                <a:solidFill>
                  <a:srgbClr val="42575E"/>
                </a:solidFill>
                <a:latin typeface="Manrope"/>
                <a:ea typeface="Manrope"/>
              </a:rPr>
              <a:t xml:space="preserve">
</a:t>
            </a:r>
            <a:r>
              <a:rPr sz="2100" b="0" i="0">
                <a:solidFill>
                  <a:srgbClr val="42575E"/>
                </a:solidFill>
                <a:latin typeface="Manrope"/>
                <a:ea typeface="Manrope"/>
              </a:rPr>
              <a:t>capacity</a:t>
            </a:r>
            <a:endParaRPr lang="en-US"/>
          </a:p>
        </p:txBody>
      </p:sp>
      <p:sp>
        <p:nvSpPr>
          <p:cNvPr id="80" name="Shape 80"/>
          <p:cNvSpPr/>
          <p:nvPr/>
        </p:nvSpPr>
        <p:spPr>
          <a:xfrm>
            <a:off x="533400" y="6191250"/>
            <a:ext cx="11068050" cy="15999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260"/>
              </a:lnSpc>
              <a:buNone/>
            </a:pPr>
            <a:r>
              <a:rPr sz="1200" b="0" i="0">
                <a:solidFill>
                  <a:srgbClr val="42575E"/>
                </a:solidFill>
                <a:latin typeface="Manrope"/>
                <a:ea typeface="Manrope"/>
              </a:rPr>
              <a:t>Пользователь 1 → N Бронирований; Комната 1 → N Бронирований</a:t>
            </a:r>
            <a:endParaRPr lang="en-US"/>
          </a:p>
        </p:txBody>
      </p:sp>
      <p:sp>
        <p:nvSpPr>
          <p:cNvPr id="81" name="Shape 81"/>
          <p:cNvSpPr/>
          <p:nvPr/>
        </p:nvSpPr>
        <p:spPr>
          <a:xfrm>
            <a:off x="11334750" y="6572250"/>
            <a:ext cx="495300" cy="13141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990"/>
              </a:lnSpc>
              <a:buNone/>
            </a:pPr>
            <a:r>
              <a:rPr sz="900" b="0" i="0">
                <a:solidFill>
                  <a:srgbClr val="42575E"/>
                </a:solidFill>
                <a:latin typeface="Manrope"/>
                <a:ea typeface="Manrope"/>
              </a:rPr>
              <a:t>06</a:t>
            </a:r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4D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Presenton Native Image 19" descr=""/>
          <p:cNvPicPr/>
          <p:nvPr/>
        </p:nvPicPr>
        <p:blipFill>
          <a:blip r:embed="rId2" cstate="none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9" name="Presenton Raster Image 20" descr=""/>
          <p:cNvPicPr/>
          <p:nvPr/>
        </p:nvPicPr>
        <p:blipFill>
          <a:blip r:embed="rId3" cstate="none">
            <a:alphaModFix amt="10000"/>
          </a:blip>
          <a:stretch>
            <a:fillRect/>
          </a:stretch>
        </p:blipFill>
        <p:spPr>
          <a:xfrm>
            <a:off x="8572500" y="3048000"/>
            <a:ext cx="3238500" cy="3238500"/>
          </a:xfrm>
          <a:prstGeom prst="rect">
            <a:avLst/>
          </a:prstGeom>
        </p:spPr>
      </p:pic>
      <p:sp>
        <p:nvSpPr>
          <p:cNvPr id="82" name="Shape 82"/>
          <p:cNvSpPr/>
          <p:nvPr/>
        </p:nvSpPr>
        <p:spPr>
          <a:xfrm>
            <a:off x="571500" y="333375"/>
            <a:ext cx="9067800" cy="18737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476"/>
              </a:lnSpc>
              <a:buNone/>
            </a:pPr>
            <a:r>
              <a:rPr sz="1200" b="0" i="0">
                <a:solidFill>
                  <a:srgbClr val="42575E"/>
                </a:solidFill>
                <a:latin typeface="Manrope"/>
                <a:ea typeface="Manrope"/>
              </a:rPr>
              <a:t>Учёба · 7 / 12</a:t>
            </a:r>
            <a:endParaRPr lang="en-US"/>
          </a:p>
        </p:txBody>
      </p:sp>
      <p:sp>
        <p:nvSpPr>
          <p:cNvPr id="83" name="Shape 83"/>
          <p:cNvSpPr/>
          <p:nvPr/>
        </p:nvSpPr>
        <p:spPr>
          <a:xfrm>
            <a:off x="571500" y="895350"/>
            <a:ext cx="10877550" cy="656034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5166"/>
              </a:lnSpc>
              <a:buNone/>
            </a:pPr>
            <a:r>
              <a:rPr sz="4200" b="1" i="0">
                <a:solidFill>
                  <a:srgbClr val="42575E"/>
                </a:solidFill>
                <a:latin typeface="Oswald"/>
                <a:ea typeface="Oswald"/>
              </a:rPr>
              <a:t>Архитектура концепции</a:t>
            </a:r>
            <a:endParaRPr lang="en-US"/>
          </a:p>
        </p:txBody>
      </p:sp>
      <p:pic>
        <p:nvPicPr>
          <p:cNvPr id="120" name="Presenton Native SVG Image 21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19125" y="2609850"/>
            <a:ext cx="3286125" cy="28575"/>
          </a:xfrm>
          <a:prstGeom prst="rect">
            <a:avLst/>
          </a:prstGeom>
        </p:spPr>
      </p:pic>
      <p:sp>
        <p:nvSpPr>
          <p:cNvPr id="84" name="Shape 84"/>
          <p:cNvSpPr/>
          <p:nvPr/>
        </p:nvSpPr>
        <p:spPr>
          <a:xfrm>
            <a:off x="619125" y="2857500"/>
            <a:ext cx="3305175" cy="374898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952"/>
              </a:lnSpc>
              <a:buNone/>
            </a:pPr>
            <a:r>
              <a:rPr sz="2400" b="1" i="0">
                <a:solidFill>
                  <a:srgbClr val="42575E"/>
                </a:solidFill>
                <a:latin typeface="Manrope"/>
                <a:ea typeface="Manrope"/>
              </a:rPr>
              <a:t>Веб-интерфейс</a:t>
            </a:r>
            <a:endParaRPr lang="en-US"/>
          </a:p>
        </p:txBody>
      </p:sp>
      <p:sp>
        <p:nvSpPr>
          <p:cNvPr id="85" name="Shape 85"/>
          <p:cNvSpPr/>
          <p:nvPr/>
        </p:nvSpPr>
        <p:spPr>
          <a:xfrm>
            <a:off x="619125" y="3714750"/>
            <a:ext cx="3305175" cy="656034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583"/>
              </a:lnSpc>
              <a:buNone/>
            </a:pPr>
            <a:r>
              <a:rPr sz="2100" b="0" i="0">
                <a:solidFill>
                  <a:srgbClr val="42575E"/>
                </a:solidFill>
                <a:latin typeface="Manrope"/>
                <a:ea typeface="Manrope"/>
              </a:rPr>
              <a:t>Выбор времени и отображение статуса</a:t>
            </a:r>
            <a:endParaRPr lang="en-US"/>
          </a:p>
        </p:txBody>
      </p:sp>
      <p:pic>
        <p:nvPicPr>
          <p:cNvPr id="121" name="Presenton Native SVG Image 22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33875" y="2609850"/>
            <a:ext cx="3286125" cy="28575"/>
          </a:xfrm>
          <a:prstGeom prst="rect">
            <a:avLst/>
          </a:prstGeom>
        </p:spPr>
      </p:pic>
      <p:sp>
        <p:nvSpPr>
          <p:cNvPr id="86" name="Shape 86"/>
          <p:cNvSpPr/>
          <p:nvPr/>
        </p:nvSpPr>
        <p:spPr>
          <a:xfrm>
            <a:off x="4333875" y="2857500"/>
            <a:ext cx="3305175" cy="374898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952"/>
              </a:lnSpc>
              <a:buNone/>
            </a:pPr>
            <a:r>
              <a:rPr sz="2400" b="1" i="0">
                <a:solidFill>
                  <a:srgbClr val="42575E"/>
                </a:solidFill>
                <a:latin typeface="Manrope"/>
                <a:ea typeface="Manrope"/>
              </a:rPr>
              <a:t>API</a:t>
            </a:r>
            <a:endParaRPr lang="en-US"/>
          </a:p>
        </p:txBody>
      </p:sp>
      <p:sp>
        <p:nvSpPr>
          <p:cNvPr id="87" name="Shape 87"/>
          <p:cNvSpPr/>
          <p:nvPr/>
        </p:nvSpPr>
        <p:spPr>
          <a:xfrm>
            <a:off x="4333875" y="3714750"/>
            <a:ext cx="3305175" cy="656034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583"/>
              </a:lnSpc>
              <a:buNone/>
            </a:pPr>
            <a:r>
              <a:rPr sz="2100" b="0" i="0">
                <a:solidFill>
                  <a:srgbClr val="42575E"/>
                </a:solidFill>
                <a:latin typeface="Manrope"/>
                <a:ea typeface="Manrope"/>
              </a:rPr>
              <a:t>Права доступа, валидация и транзакция</a:t>
            </a:r>
            <a:endParaRPr lang="en-US"/>
          </a:p>
        </p:txBody>
      </p:sp>
      <p:pic>
        <p:nvPicPr>
          <p:cNvPr id="122" name="Presenton Native SVG Image 23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048625" y="2609850"/>
            <a:ext cx="3286125" cy="28575"/>
          </a:xfrm>
          <a:prstGeom prst="rect">
            <a:avLst/>
          </a:prstGeom>
        </p:spPr>
      </p:pic>
      <p:sp>
        <p:nvSpPr>
          <p:cNvPr id="88" name="Shape 88"/>
          <p:cNvSpPr/>
          <p:nvPr/>
        </p:nvSpPr>
        <p:spPr>
          <a:xfrm>
            <a:off x="8048625" y="2857500"/>
            <a:ext cx="3305175" cy="374898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952"/>
              </a:lnSpc>
              <a:buNone/>
            </a:pPr>
            <a:r>
              <a:rPr sz="2400" b="1" i="0">
                <a:solidFill>
                  <a:srgbClr val="42575E"/>
                </a:solidFill>
                <a:latin typeface="Manrope"/>
                <a:ea typeface="Manrope"/>
              </a:rPr>
              <a:t>База данных</a:t>
            </a:r>
            <a:endParaRPr lang="en-US"/>
          </a:p>
        </p:txBody>
      </p:sp>
      <p:sp>
        <p:nvSpPr>
          <p:cNvPr id="89" name="Shape 89"/>
          <p:cNvSpPr/>
          <p:nvPr/>
        </p:nvSpPr>
        <p:spPr>
          <a:xfrm>
            <a:off x="8048625" y="3714750"/>
            <a:ext cx="3305175" cy="656034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583"/>
              </a:lnSpc>
              <a:buNone/>
            </a:pPr>
            <a:r>
              <a:rPr sz="2100" b="0" i="0">
                <a:solidFill>
                  <a:srgbClr val="42575E"/>
                </a:solidFill>
                <a:latin typeface="Manrope"/>
                <a:ea typeface="Manrope"/>
              </a:rPr>
              <a:t>Комнаты, пользователи и интервалы</a:t>
            </a:r>
            <a:endParaRPr lang="en-US"/>
          </a:p>
        </p:txBody>
      </p:sp>
      <p:sp>
        <p:nvSpPr>
          <p:cNvPr id="90" name="Shape 90"/>
          <p:cNvSpPr/>
          <p:nvPr/>
        </p:nvSpPr>
        <p:spPr>
          <a:xfrm>
            <a:off x="533400" y="6191250"/>
            <a:ext cx="11068050" cy="15999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260"/>
              </a:lnSpc>
              <a:buNone/>
            </a:pPr>
            <a:r>
              <a:rPr sz="1200" b="0" i="0">
                <a:solidFill>
                  <a:srgbClr val="42575E"/>
                </a:solidFill>
                <a:latin typeface="Manrope"/>
                <a:ea typeface="Manrope"/>
              </a:rPr>
              <a:t>Компоненты разделяют показ интерфейса, проверку правил и хранение.</a:t>
            </a:r>
            <a:endParaRPr lang="en-US"/>
          </a:p>
        </p:txBody>
      </p:sp>
      <p:sp>
        <p:nvSpPr>
          <p:cNvPr id="91" name="Shape 91"/>
          <p:cNvSpPr/>
          <p:nvPr/>
        </p:nvSpPr>
        <p:spPr>
          <a:xfrm>
            <a:off x="11334750" y="6572250"/>
            <a:ext cx="495300" cy="13141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990"/>
              </a:lnSpc>
              <a:buNone/>
            </a:pPr>
            <a:r>
              <a:rPr sz="900" b="0" i="0">
                <a:solidFill>
                  <a:srgbClr val="42575E"/>
                </a:solidFill>
                <a:latin typeface="Manrope"/>
                <a:ea typeface="Manrope"/>
              </a:rPr>
              <a:t>07</a:t>
            </a:r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4D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Presenton Native Image 24" descr=""/>
          <p:cNvPicPr/>
          <p:nvPr/>
        </p:nvPicPr>
        <p:blipFill>
          <a:blip r:embed="rId2" cstate="none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4" name="Presenton Raster Image 25" descr=""/>
          <p:cNvPicPr/>
          <p:nvPr/>
        </p:nvPicPr>
        <p:blipFill>
          <a:blip r:embed="rId3" cstate="none">
            <a:alphaModFix amt="10000"/>
          </a:blip>
          <a:stretch>
            <a:fillRect/>
          </a:stretch>
        </p:blipFill>
        <p:spPr>
          <a:xfrm>
            <a:off x="8572500" y="3048000"/>
            <a:ext cx="3238500" cy="3238500"/>
          </a:xfrm>
          <a:prstGeom prst="rect">
            <a:avLst/>
          </a:prstGeom>
        </p:spPr>
      </p:pic>
      <p:sp>
        <p:nvSpPr>
          <p:cNvPr id="92" name="Shape 92"/>
          <p:cNvSpPr/>
          <p:nvPr/>
        </p:nvSpPr>
        <p:spPr>
          <a:xfrm>
            <a:off x="571500" y="333375"/>
            <a:ext cx="9067800" cy="18737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476"/>
              </a:lnSpc>
              <a:buNone/>
            </a:pPr>
            <a:r>
              <a:rPr sz="1200" b="0" i="0">
                <a:solidFill>
                  <a:srgbClr val="42575E"/>
                </a:solidFill>
                <a:latin typeface="Manrope"/>
                <a:ea typeface="Manrope"/>
              </a:rPr>
              <a:t>Учёба · 8 / 12</a:t>
            </a:r>
            <a:endParaRPr lang="en-US"/>
          </a:p>
        </p:txBody>
      </p:sp>
      <p:sp>
        <p:nvSpPr>
          <p:cNvPr id="93" name="Shape 93"/>
          <p:cNvSpPr/>
          <p:nvPr/>
        </p:nvSpPr>
        <p:spPr>
          <a:xfrm>
            <a:off x="571500" y="895350"/>
            <a:ext cx="10877550" cy="656034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5166"/>
              </a:lnSpc>
              <a:buNone/>
            </a:pPr>
            <a:r>
              <a:rPr sz="4200" b="1" i="0">
                <a:solidFill>
                  <a:srgbClr val="42575E"/>
                </a:solidFill>
                <a:latin typeface="Oswald"/>
                <a:ea typeface="Oswald"/>
              </a:rPr>
              <a:t>Макет бронирования комнаты</a:t>
            </a:r>
            <a:endParaRPr lang="en-US"/>
          </a:p>
        </p:txBody>
      </p:sp>
      <p:sp>
        <p:nvSpPr>
          <p:cNvPr id="94" name="Shape 94"/>
          <p:cNvSpPr/>
          <p:nvPr/>
        </p:nvSpPr>
        <p:spPr>
          <a:xfrm>
            <a:off x="619125" y="2857500"/>
            <a:ext cx="5067300" cy="70098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640"/>
              </a:lnSpc>
              <a:buNone/>
            </a:pPr>
            <a:r>
              <a:rPr sz="2400" b="0" i="0">
                <a:solidFill>
                  <a:srgbClr val="42575E"/>
                </a:solidFill>
                <a:latin typeface="Manrope"/>
                <a:ea typeface="Manrope"/>
              </a:rPr>
              <a:t>Сначала комната и время.</a:t>
            </a:r>
            <a:r>
              <a:rPr sz="2400" b="0" i="0">
                <a:solidFill>
                  <a:srgbClr val="42575E"/>
                </a:solidFill>
                <a:latin typeface="Manrope"/>
                <a:ea typeface="Manrope"/>
              </a:rPr>
              <a:t xml:space="preserve">
</a:t>
            </a:r>
            <a:r>
              <a:rPr sz="2400" b="0" i="0">
                <a:solidFill>
                  <a:srgbClr val="42575E"/>
                </a:solidFill>
                <a:latin typeface="Manrope"/>
                <a:ea typeface="Manrope"/>
              </a:rPr>
              <a:t>Затем сервер подтверждает бронь.</a:t>
            </a:r>
            <a:endParaRPr lang="en-US"/>
          </a:p>
        </p:txBody>
      </p:sp>
      <p:sp>
        <p:nvSpPr>
          <p:cNvPr id="95" name="Shape 95"/>
          <p:cNvSpPr/>
          <p:nvPr/>
        </p:nvSpPr>
        <p:spPr>
          <a:xfrm>
            <a:off x="6286500" y="2667000"/>
            <a:ext cx="5143500" cy="3143250"/>
          </a:xfrm>
          <a:prstGeom prst="roundRect">
            <a:avLst>
              <a:gd name="adj" fmla="val 5455"/>
            </a:avLst>
          </a:prstGeom>
          <a:solidFill>
            <a:srgbClr val="FFFFFF"/>
          </a:solidFill>
          <a:ln w="19050">
            <a:solidFill>
              <a:srgbClr val="42575E"/>
            </a:solidFill>
          </a:ln>
        </p:spPr>
        <p:txBody>
          <a:bodyPr/>
          <a:lstStyle/>
          <a:p/>
        </p:txBody>
      </p:sp>
      <p:sp>
        <p:nvSpPr>
          <p:cNvPr id="96" name="Shape 96"/>
          <p:cNvSpPr/>
          <p:nvPr/>
        </p:nvSpPr>
        <p:spPr>
          <a:xfrm>
            <a:off x="6400800" y="2781300"/>
            <a:ext cx="4914900" cy="571500"/>
          </a:xfrm>
          <a:prstGeom prst="rect">
            <a:avLst/>
          </a:prstGeom>
          <a:solidFill>
            <a:srgbClr val="6E8188"/>
          </a:solidFill>
        </p:spPr>
        <p:txBody>
          <a:bodyPr/>
          <a:lstStyle/>
          <a:p/>
        </p:txBody>
      </p:sp>
      <p:sp>
        <p:nvSpPr>
          <p:cNvPr id="97" name="Shape 97"/>
          <p:cNvSpPr/>
          <p:nvPr/>
        </p:nvSpPr>
        <p:spPr>
          <a:xfrm>
            <a:off x="6515100" y="2914650"/>
            <a:ext cx="4705350" cy="251817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898"/>
              </a:lnSpc>
              <a:buNone/>
            </a:pPr>
            <a:r>
              <a:rPr sz="1725" b="1" i="0">
                <a:solidFill>
                  <a:srgbClr val="101010"/>
                </a:solidFill>
                <a:latin typeface="Manrope"/>
                <a:ea typeface="Manrope"/>
              </a:rPr>
              <a:t>Переговорная «Север»</a:t>
            </a:r>
            <a:endParaRPr lang="en-US"/>
          </a:p>
        </p:txBody>
      </p:sp>
      <p:sp>
        <p:nvSpPr>
          <p:cNvPr id="98" name="Shape 98"/>
          <p:cNvSpPr/>
          <p:nvPr/>
        </p:nvSpPr>
        <p:spPr>
          <a:xfrm>
            <a:off x="6515100" y="3619500"/>
            <a:ext cx="4705350" cy="229939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733"/>
              </a:lnSpc>
              <a:buNone/>
            </a:pPr>
            <a:r>
              <a:rPr sz="1575" b="0" i="0">
                <a:solidFill>
                  <a:srgbClr val="42575E"/>
                </a:solidFill>
                <a:latin typeface="Manrope"/>
                <a:ea typeface="Manrope"/>
              </a:rPr>
              <a:t>Дата: 22 октября</a:t>
            </a:r>
            <a:endParaRPr lang="en-US"/>
          </a:p>
        </p:txBody>
      </p:sp>
      <p:sp>
        <p:nvSpPr>
          <p:cNvPr id="99" name="Shape 99"/>
          <p:cNvSpPr/>
          <p:nvPr/>
        </p:nvSpPr>
        <p:spPr>
          <a:xfrm>
            <a:off x="6515100" y="4191000"/>
            <a:ext cx="4705350" cy="229939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733"/>
              </a:lnSpc>
              <a:buNone/>
            </a:pPr>
            <a:r>
              <a:rPr sz="1575" b="0" i="0">
                <a:solidFill>
                  <a:srgbClr val="42575E"/>
                </a:solidFill>
                <a:latin typeface="Manrope"/>
                <a:ea typeface="Manrope"/>
              </a:rPr>
              <a:t>Начало 10:00 · конец 11:00</a:t>
            </a:r>
            <a:endParaRPr lang="en-US"/>
          </a:p>
        </p:txBody>
      </p:sp>
      <p:sp>
        <p:nvSpPr>
          <p:cNvPr id="100" name="Shape 100"/>
          <p:cNvSpPr/>
          <p:nvPr/>
        </p:nvSpPr>
        <p:spPr>
          <a:xfrm>
            <a:off x="6515100" y="4762500"/>
            <a:ext cx="4705350" cy="229939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733"/>
              </a:lnSpc>
              <a:buNone/>
            </a:pPr>
            <a:r>
              <a:rPr sz="1575" b="0" i="0">
                <a:solidFill>
                  <a:srgbClr val="42575E"/>
                </a:solidFill>
                <a:latin typeface="Manrope"/>
                <a:ea typeface="Manrope"/>
              </a:rPr>
              <a:t>Участников: 4 · вместимость: 6</a:t>
            </a:r>
            <a:endParaRPr lang="en-US"/>
          </a:p>
        </p:txBody>
      </p:sp>
      <p:sp>
        <p:nvSpPr>
          <p:cNvPr id="101" name="Shape 101"/>
          <p:cNvSpPr/>
          <p:nvPr/>
        </p:nvSpPr>
        <p:spPr>
          <a:xfrm>
            <a:off x="6515100" y="5334000"/>
            <a:ext cx="4705350" cy="229939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733"/>
              </a:lnSpc>
              <a:buNone/>
            </a:pPr>
            <a:r>
              <a:rPr sz="1575" b="0" i="0">
                <a:solidFill>
                  <a:srgbClr val="42575E"/>
                </a:solidFill>
                <a:latin typeface="Manrope"/>
                <a:ea typeface="Manrope"/>
              </a:rPr>
              <a:t>Подтвердить бронирование</a:t>
            </a:r>
            <a:endParaRPr lang="en-US"/>
          </a:p>
        </p:txBody>
      </p:sp>
      <p:sp>
        <p:nvSpPr>
          <p:cNvPr id="102" name="Shape 102"/>
          <p:cNvSpPr/>
          <p:nvPr/>
        </p:nvSpPr>
        <p:spPr>
          <a:xfrm>
            <a:off x="533400" y="6191250"/>
            <a:ext cx="11068050" cy="15999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260"/>
              </a:lnSpc>
              <a:buNone/>
            </a:pPr>
            <a:r>
              <a:rPr sz="1200" b="0" i="0">
                <a:solidFill>
                  <a:srgbClr val="42575E"/>
                </a:solidFill>
                <a:latin typeface="Manrope"/>
                <a:ea typeface="Manrope"/>
              </a:rPr>
              <a:t>Авторский макет, не скриншот работающей системы.</a:t>
            </a:r>
            <a:endParaRPr lang="en-US"/>
          </a:p>
        </p:txBody>
      </p:sp>
      <p:sp>
        <p:nvSpPr>
          <p:cNvPr id="103" name="Shape 103"/>
          <p:cNvSpPr/>
          <p:nvPr/>
        </p:nvSpPr>
        <p:spPr>
          <a:xfrm>
            <a:off x="11334750" y="6572250"/>
            <a:ext cx="495300" cy="13141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990"/>
              </a:lnSpc>
              <a:buNone/>
            </a:pPr>
            <a:r>
              <a:rPr sz="900" b="0" i="0">
                <a:solidFill>
                  <a:srgbClr val="42575E"/>
                </a:solidFill>
                <a:latin typeface="Manrope"/>
                <a:ea typeface="Manrope"/>
              </a:rPr>
              <a:t>08</a:t>
            </a:r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4D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Presenton Native Image 26" descr=""/>
          <p:cNvPicPr/>
          <p:nvPr/>
        </p:nvPicPr>
        <p:blipFill>
          <a:blip r:embed="rId2" cstate="none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6" name="Presenton Raster Image 27" descr=""/>
          <p:cNvPicPr/>
          <p:nvPr/>
        </p:nvPicPr>
        <p:blipFill>
          <a:blip r:embed="rId3" cstate="none">
            <a:alphaModFix amt="10000"/>
          </a:blip>
          <a:stretch>
            <a:fillRect/>
          </a:stretch>
        </p:blipFill>
        <p:spPr>
          <a:xfrm>
            <a:off x="8572500" y="3048000"/>
            <a:ext cx="3238500" cy="3238500"/>
          </a:xfrm>
          <a:prstGeom prst="rect">
            <a:avLst/>
          </a:prstGeom>
        </p:spPr>
      </p:pic>
      <p:sp>
        <p:nvSpPr>
          <p:cNvPr id="104" name="Shape 104"/>
          <p:cNvSpPr/>
          <p:nvPr/>
        </p:nvSpPr>
        <p:spPr>
          <a:xfrm>
            <a:off x="571500" y="333375"/>
            <a:ext cx="9067800" cy="18737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476"/>
              </a:lnSpc>
              <a:buNone/>
            </a:pPr>
            <a:r>
              <a:rPr sz="1200" b="0" i="0">
                <a:solidFill>
                  <a:srgbClr val="42575E"/>
                </a:solidFill>
                <a:latin typeface="Manrope"/>
                <a:ea typeface="Manrope"/>
              </a:rPr>
              <a:t>Учёба · 9 / 12</a:t>
            </a:r>
            <a:endParaRPr lang="en-US"/>
          </a:p>
        </p:txBody>
      </p:sp>
      <p:sp>
        <p:nvSpPr>
          <p:cNvPr id="105" name="Shape 105"/>
          <p:cNvSpPr/>
          <p:nvPr/>
        </p:nvSpPr>
        <p:spPr>
          <a:xfrm>
            <a:off x="571500" y="895350"/>
            <a:ext cx="10877550" cy="656034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5166"/>
              </a:lnSpc>
              <a:buNone/>
            </a:pPr>
            <a:r>
              <a:rPr sz="4200" b="1" i="0">
                <a:solidFill>
                  <a:srgbClr val="42575E"/>
                </a:solidFill>
                <a:latin typeface="Oswald"/>
                <a:ea typeface="Oswald"/>
              </a:rPr>
              <a:t>Правило пересечения интервалов</a:t>
            </a:r>
            <a:endParaRPr lang="en-US"/>
          </a:p>
        </p:txBody>
      </p:sp>
      <p:sp>
        <p:nvSpPr>
          <p:cNvPr id="106" name="Shape 106"/>
          <p:cNvSpPr/>
          <p:nvPr/>
        </p:nvSpPr>
        <p:spPr>
          <a:xfrm>
            <a:off x="619125" y="2762250"/>
            <a:ext cx="10877550" cy="1022449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4026"/>
              </a:lnSpc>
              <a:buNone/>
            </a:pPr>
            <a:r>
              <a:rPr sz="3300" b="0" i="0">
                <a:solidFill>
                  <a:srgbClr val="42575E"/>
                </a:solidFill>
                <a:latin typeface="Manrope"/>
                <a:ea typeface="Manrope"/>
              </a:rPr>
              <a:t xml:space="preserve">A.start </a:t>
            </a:r>
            <a:r>
              <a:rPr sz="3300" b="0" i="0">
                <a:solidFill>
                  <a:srgbClr val="42575E"/>
                </a:solidFill>
                <a:latin typeface="Manrope"/>
                <a:ea typeface="Manrope"/>
              </a:rPr>
              <a:t>&lt;</a:t>
            </a:r>
            <a:r>
              <a:rPr sz="3300" b="0" i="0">
                <a:solidFill>
                  <a:srgbClr val="42575E"/>
                </a:solidFill>
                <a:latin typeface="Manrope"/>
                <a:ea typeface="Manrope"/>
              </a:rPr>
              <a:t xml:space="preserve"> B.end</a:t>
            </a:r>
            <a:r>
              <a:rPr sz="3300" b="0" i="0">
                <a:solidFill>
                  <a:srgbClr val="42575E"/>
                </a:solidFill>
                <a:latin typeface="Manrope"/>
                <a:ea typeface="Manrope"/>
              </a:rPr>
              <a:t xml:space="preserve">
</a:t>
            </a:r>
            <a:r>
              <a:rPr sz="3300" b="0" i="0">
                <a:solidFill>
                  <a:srgbClr val="42575E"/>
                </a:solidFill>
                <a:latin typeface="Manrope"/>
                <a:ea typeface="Manrope"/>
              </a:rPr>
              <a:t xml:space="preserve">и B.start </a:t>
            </a:r>
            <a:r>
              <a:rPr sz="3300" b="0" i="0">
                <a:solidFill>
                  <a:srgbClr val="42575E"/>
                </a:solidFill>
                <a:latin typeface="Manrope"/>
                <a:ea typeface="Manrope"/>
              </a:rPr>
              <a:t>&lt;</a:t>
            </a:r>
            <a:r>
              <a:rPr sz="3300" b="0" i="0">
                <a:solidFill>
                  <a:srgbClr val="42575E"/>
                </a:solidFill>
                <a:latin typeface="Manrope"/>
                <a:ea typeface="Manrope"/>
              </a:rPr>
              <a:t xml:space="preserve"> A.end</a:t>
            </a:r>
            <a:endParaRPr lang="en-US"/>
          </a:p>
        </p:txBody>
      </p:sp>
      <p:sp>
        <p:nvSpPr>
          <p:cNvPr id="107" name="Shape 107"/>
          <p:cNvSpPr/>
          <p:nvPr/>
        </p:nvSpPr>
        <p:spPr>
          <a:xfrm>
            <a:off x="619125" y="5334000"/>
            <a:ext cx="10687050" cy="297061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340"/>
              </a:lnSpc>
              <a:buNone/>
            </a:pPr>
            <a:r>
              <a:rPr sz="1950" b="0" i="0">
                <a:solidFill>
                  <a:srgbClr val="42575E"/>
                </a:solidFill>
                <a:latin typeface="Manrope"/>
                <a:ea typeface="Manrope"/>
              </a:rPr>
              <a:t>В одной комнате конфликт отклоняется в транзакции.</a:t>
            </a:r>
            <a:endParaRPr lang="en-US"/>
          </a:p>
        </p:txBody>
      </p:sp>
      <p:sp>
        <p:nvSpPr>
          <p:cNvPr id="108" name="Shape 108"/>
          <p:cNvSpPr/>
          <p:nvPr/>
        </p:nvSpPr>
        <p:spPr>
          <a:xfrm>
            <a:off x="533400" y="6191250"/>
            <a:ext cx="11068050" cy="15999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260"/>
              </a:lnSpc>
              <a:buNone/>
            </a:pPr>
            <a:r>
              <a:rPr sz="1200" b="0" i="0">
                <a:solidFill>
                  <a:srgbClr val="42575E"/>
                </a:solidFill>
                <a:latin typeface="Manrope"/>
                <a:ea typeface="Manrope"/>
              </a:rPr>
              <a:t>Полуоткрытый интервал [начало, конец): встреча может начаться ровно после предыдущей.</a:t>
            </a:r>
            <a:endParaRPr lang="en-US"/>
          </a:p>
        </p:txBody>
      </p:sp>
      <p:sp>
        <p:nvSpPr>
          <p:cNvPr id="109" name="Shape 109"/>
          <p:cNvSpPr/>
          <p:nvPr/>
        </p:nvSpPr>
        <p:spPr>
          <a:xfrm>
            <a:off x="11334750" y="6572250"/>
            <a:ext cx="495300" cy="13141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990"/>
              </a:lnSpc>
              <a:buNone/>
            </a:pPr>
            <a:r>
              <a:rPr sz="900" b="0" i="0">
                <a:solidFill>
                  <a:srgbClr val="42575E"/>
                </a:solidFill>
                <a:latin typeface="Manrope"/>
                <a:ea typeface="Manrope"/>
              </a:rPr>
              <a:t>09</a:t>
            </a:r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4D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/>
          <p:nvPr/>
        </p:nvSpPr>
        <p:spPr>
          <a:xfrm>
            <a:off x="571500" y="333375"/>
            <a:ext cx="9067800" cy="18737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476"/>
              </a:lnSpc>
              <a:buNone/>
            </a:pPr>
            <a:r>
              <a:rPr sz="1200" b="0" i="0">
                <a:solidFill>
                  <a:srgbClr val="42575E"/>
                </a:solidFill>
                <a:latin typeface="Manrope"/>
                <a:ea typeface="Manrope"/>
              </a:rPr>
              <a:t>Учёба · 10 / 12</a:t>
            </a:r>
            <a:endParaRPr lang="en-US"/>
          </a:p>
        </p:txBody>
      </p:sp>
      <p:sp>
        <p:nvSpPr>
          <p:cNvPr id="111" name="Shape 111"/>
          <p:cNvSpPr/>
          <p:nvPr/>
        </p:nvSpPr>
        <p:spPr>
          <a:xfrm>
            <a:off x="571500" y="895350"/>
            <a:ext cx="10877550" cy="656034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5166"/>
              </a:lnSpc>
              <a:buNone/>
            </a:pPr>
            <a:r>
              <a:rPr sz="4200" b="1" i="0">
                <a:solidFill>
                  <a:srgbClr val="42575E"/>
                </a:solidFill>
                <a:latin typeface="Oswald"/>
                <a:ea typeface="Oswald"/>
              </a:rPr>
              <a:t>Сценарии проверки</a:t>
            </a:r>
            <a:endParaRPr lang="en-US"/>
          </a:p>
        </p:txBody>
      </p:sp>
      <p:sp>
        <p:nvSpPr>
          <p:cNvPr id="112" name="Shape 112"/>
          <p:cNvSpPr/>
          <p:nvPr/>
        </p:nvSpPr>
        <p:spPr>
          <a:xfrm>
            <a:off x="533400" y="2619375"/>
            <a:ext cx="5562600" cy="638175"/>
          </a:xfrm>
          <a:prstGeom prst="rect">
            <a:avLst/>
          </a:prstGeom>
          <a:solidFill>
            <a:srgbClr val="6E8188"/>
          </a:solidFill>
          <a:ln w="9525">
            <a:solidFill>
              <a:srgbClr val="D1D5DB"/>
            </a:solidFill>
          </a:ln>
        </p:spPr>
        <p:txBody>
          <a:bodyPr/>
          <a:lstStyle/>
          <a:p/>
        </p:txBody>
      </p:sp>
      <p:sp>
        <p:nvSpPr>
          <p:cNvPr id="113" name="Shape 113"/>
          <p:cNvSpPr/>
          <p:nvPr/>
        </p:nvSpPr>
        <p:spPr>
          <a:xfrm>
            <a:off x="600075" y="2828925"/>
            <a:ext cx="431899" cy="21907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725"/>
              </a:lnSpc>
              <a:buNone/>
            </a:pPr>
            <a:r>
              <a:rPr sz="1500" b="1" i="0">
                <a:solidFill>
                  <a:srgbClr val="42575E"/>
                </a:solidFill>
                <a:latin typeface="Manrope"/>
                <a:ea typeface="Manrope"/>
              </a:rPr>
              <a:t>Вход</a:t>
            </a:r>
            <a:endParaRPr lang="en-US"/>
          </a:p>
        </p:txBody>
      </p:sp>
      <p:sp>
        <p:nvSpPr>
          <p:cNvPr id="114" name="Shape 114"/>
          <p:cNvSpPr/>
          <p:nvPr/>
        </p:nvSpPr>
        <p:spPr>
          <a:xfrm>
            <a:off x="6096000" y="2619375"/>
            <a:ext cx="5562600" cy="638175"/>
          </a:xfrm>
          <a:prstGeom prst="rect">
            <a:avLst/>
          </a:prstGeom>
          <a:solidFill>
            <a:srgbClr val="6E8188"/>
          </a:solidFill>
          <a:ln w="9525">
            <a:solidFill>
              <a:srgbClr val="D1D5DB"/>
            </a:solidFill>
          </a:ln>
        </p:spPr>
        <p:txBody>
          <a:bodyPr/>
          <a:lstStyle/>
          <a:p/>
        </p:txBody>
      </p:sp>
      <p:sp>
        <p:nvSpPr>
          <p:cNvPr id="115" name="Shape 115"/>
          <p:cNvSpPr/>
          <p:nvPr/>
        </p:nvSpPr>
        <p:spPr>
          <a:xfrm>
            <a:off x="6162675" y="2828925"/>
            <a:ext cx="911572" cy="21907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725"/>
              </a:lnSpc>
              <a:buNone/>
            </a:pPr>
            <a:r>
              <a:rPr sz="1500" b="1" i="0">
                <a:solidFill>
                  <a:srgbClr val="42575E"/>
                </a:solidFill>
                <a:latin typeface="Manrope"/>
                <a:ea typeface="Manrope"/>
              </a:rPr>
              <a:t>Ожидание</a:t>
            </a:r>
            <a:endParaRPr lang="en-US"/>
          </a:p>
        </p:txBody>
      </p:sp>
      <p:sp>
        <p:nvSpPr>
          <p:cNvPr id="116" name="Shape 116"/>
          <p:cNvSpPr/>
          <p:nvPr/>
        </p:nvSpPr>
        <p:spPr>
          <a:xfrm>
            <a:off x="533400" y="3257550"/>
            <a:ext cx="5562600" cy="638175"/>
          </a:xfrm>
          <a:prstGeom prst="rect">
            <a:avLst/>
          </a:prstGeom>
          <a:solidFill>
            <a:srgbClr val="FBF4DE"/>
          </a:solidFill>
          <a:ln w="9525">
            <a:solidFill>
              <a:srgbClr val="D1D5DB"/>
            </a:solidFill>
          </a:ln>
        </p:spPr>
        <p:txBody>
          <a:bodyPr/>
          <a:lstStyle/>
          <a:p/>
        </p:txBody>
      </p:sp>
      <p:sp>
        <p:nvSpPr>
          <p:cNvPr id="117" name="Shape 117"/>
          <p:cNvSpPr/>
          <p:nvPr/>
        </p:nvSpPr>
        <p:spPr>
          <a:xfrm>
            <a:off x="600075" y="3467100"/>
            <a:ext cx="2124521" cy="21907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725"/>
              </a:lnSpc>
              <a:buNone/>
            </a:pPr>
            <a:r>
              <a:rPr sz="1500" b="0" i="0">
                <a:solidFill>
                  <a:srgbClr val="42575E"/>
                </a:solidFill>
                <a:latin typeface="Manrope"/>
                <a:ea typeface="Manrope"/>
              </a:rPr>
              <a:t>10:00–11:00 и 11:00–12:00</a:t>
            </a:r>
            <a:endParaRPr lang="en-US"/>
          </a:p>
        </p:txBody>
      </p:sp>
      <p:sp>
        <p:nvSpPr>
          <p:cNvPr id="118" name="Shape 118"/>
          <p:cNvSpPr/>
          <p:nvPr/>
        </p:nvSpPr>
        <p:spPr>
          <a:xfrm>
            <a:off x="6096000" y="3257550"/>
            <a:ext cx="5562600" cy="638175"/>
          </a:xfrm>
          <a:prstGeom prst="rect">
            <a:avLst/>
          </a:prstGeom>
          <a:solidFill>
            <a:srgbClr val="FBF4DE"/>
          </a:solidFill>
          <a:ln w="9525">
            <a:solidFill>
              <a:srgbClr val="D1D5DB"/>
            </a:solidFill>
          </a:ln>
        </p:spPr>
        <p:txBody>
          <a:bodyPr/>
          <a:lstStyle/>
          <a:p/>
        </p:txBody>
      </p:sp>
      <p:sp>
        <p:nvSpPr>
          <p:cNvPr id="119" name="Shape 119"/>
          <p:cNvSpPr/>
          <p:nvPr/>
        </p:nvSpPr>
        <p:spPr>
          <a:xfrm>
            <a:off x="6162675" y="3467100"/>
            <a:ext cx="882402" cy="21907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725"/>
              </a:lnSpc>
              <a:buNone/>
            </a:pPr>
            <a:r>
              <a:rPr sz="1500" b="0" i="0">
                <a:solidFill>
                  <a:srgbClr val="42575E"/>
                </a:solidFill>
                <a:latin typeface="Manrope"/>
                <a:ea typeface="Manrope"/>
              </a:rPr>
              <a:t>Разрешить</a:t>
            </a:r>
            <a:endParaRPr lang="en-US"/>
          </a:p>
        </p:txBody>
      </p:sp>
      <p:sp>
        <p:nvSpPr>
          <p:cNvPr id="120" name="Shape 120"/>
          <p:cNvSpPr/>
          <p:nvPr/>
        </p:nvSpPr>
        <p:spPr>
          <a:xfrm>
            <a:off x="533400" y="3895725"/>
            <a:ext cx="5562600" cy="638175"/>
          </a:xfrm>
          <a:prstGeom prst="rect">
            <a:avLst/>
          </a:prstGeom>
          <a:solidFill>
            <a:srgbClr val="FBF4DE"/>
          </a:solidFill>
          <a:ln w="9525">
            <a:solidFill>
              <a:srgbClr val="D1D5DB"/>
            </a:solidFill>
          </a:ln>
        </p:spPr>
        <p:txBody>
          <a:bodyPr/>
          <a:lstStyle/>
          <a:p/>
        </p:txBody>
      </p:sp>
      <p:sp>
        <p:nvSpPr>
          <p:cNvPr id="121" name="Shape 121"/>
          <p:cNvSpPr/>
          <p:nvPr/>
        </p:nvSpPr>
        <p:spPr>
          <a:xfrm>
            <a:off x="600075" y="4105275"/>
            <a:ext cx="2124521" cy="21907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725"/>
              </a:lnSpc>
              <a:buNone/>
            </a:pPr>
            <a:r>
              <a:rPr sz="1500" b="0" i="0">
                <a:solidFill>
                  <a:srgbClr val="42575E"/>
                </a:solidFill>
                <a:latin typeface="Manrope"/>
                <a:ea typeface="Manrope"/>
              </a:rPr>
              <a:t>10:00–11:00 и 10:30–11:30</a:t>
            </a:r>
            <a:endParaRPr lang="en-US"/>
          </a:p>
        </p:txBody>
      </p:sp>
      <p:sp>
        <p:nvSpPr>
          <p:cNvPr id="122" name="Shape 122"/>
          <p:cNvSpPr/>
          <p:nvPr/>
        </p:nvSpPr>
        <p:spPr>
          <a:xfrm>
            <a:off x="6096000" y="3895725"/>
            <a:ext cx="5562600" cy="638175"/>
          </a:xfrm>
          <a:prstGeom prst="rect">
            <a:avLst/>
          </a:prstGeom>
          <a:solidFill>
            <a:srgbClr val="FBF4DE"/>
          </a:solidFill>
          <a:ln w="9525">
            <a:solidFill>
              <a:srgbClr val="D1D5DB"/>
            </a:solidFill>
          </a:ln>
        </p:spPr>
        <p:txBody>
          <a:bodyPr/>
          <a:lstStyle/>
          <a:p/>
        </p:txBody>
      </p:sp>
      <p:sp>
        <p:nvSpPr>
          <p:cNvPr id="123" name="Shape 123"/>
          <p:cNvSpPr/>
          <p:nvPr/>
        </p:nvSpPr>
        <p:spPr>
          <a:xfrm>
            <a:off x="6162675" y="4105275"/>
            <a:ext cx="1746498" cy="21907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725"/>
              </a:lnSpc>
              <a:buNone/>
            </a:pPr>
            <a:r>
              <a:rPr sz="1500" b="0" i="0">
                <a:solidFill>
                  <a:srgbClr val="42575E"/>
                </a:solidFill>
                <a:latin typeface="Manrope"/>
                <a:ea typeface="Manrope"/>
              </a:rPr>
              <a:t>Отклонить конфликт</a:t>
            </a:r>
            <a:endParaRPr lang="en-US"/>
          </a:p>
        </p:txBody>
      </p:sp>
      <p:sp>
        <p:nvSpPr>
          <p:cNvPr id="124" name="Shape 124"/>
          <p:cNvSpPr/>
          <p:nvPr/>
        </p:nvSpPr>
        <p:spPr>
          <a:xfrm>
            <a:off x="533400" y="4533900"/>
            <a:ext cx="5562600" cy="638175"/>
          </a:xfrm>
          <a:prstGeom prst="rect">
            <a:avLst/>
          </a:prstGeom>
          <a:solidFill>
            <a:srgbClr val="FBF4DE"/>
          </a:solidFill>
          <a:ln w="9525">
            <a:solidFill>
              <a:srgbClr val="D1D5DB"/>
            </a:solidFill>
          </a:ln>
        </p:spPr>
        <p:txBody>
          <a:bodyPr/>
          <a:lstStyle/>
          <a:p/>
        </p:txBody>
      </p:sp>
      <p:sp>
        <p:nvSpPr>
          <p:cNvPr id="125" name="Shape 125"/>
          <p:cNvSpPr/>
          <p:nvPr/>
        </p:nvSpPr>
        <p:spPr>
          <a:xfrm>
            <a:off x="600075" y="4743450"/>
            <a:ext cx="1752451" cy="21907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725"/>
              </a:lnSpc>
              <a:buNone/>
            </a:pPr>
            <a:r>
              <a:rPr sz="1500" b="0" i="0">
                <a:solidFill>
                  <a:srgbClr val="42575E"/>
                </a:solidFill>
                <a:latin typeface="Manrope"/>
                <a:ea typeface="Manrope"/>
              </a:rPr>
              <a:t>Конец раньше начала</a:t>
            </a:r>
            <a:endParaRPr lang="en-US"/>
          </a:p>
        </p:txBody>
      </p:sp>
      <p:sp>
        <p:nvSpPr>
          <p:cNvPr id="126" name="Shape 126"/>
          <p:cNvSpPr/>
          <p:nvPr/>
        </p:nvSpPr>
        <p:spPr>
          <a:xfrm>
            <a:off x="6096000" y="4533900"/>
            <a:ext cx="5562600" cy="638175"/>
          </a:xfrm>
          <a:prstGeom prst="rect">
            <a:avLst/>
          </a:prstGeom>
          <a:solidFill>
            <a:srgbClr val="FBF4DE"/>
          </a:solidFill>
          <a:ln w="9525">
            <a:solidFill>
              <a:srgbClr val="D1D5DB"/>
            </a:solidFill>
          </a:ln>
        </p:spPr>
        <p:txBody>
          <a:bodyPr/>
          <a:lstStyle/>
          <a:p/>
        </p:txBody>
      </p:sp>
      <p:sp>
        <p:nvSpPr>
          <p:cNvPr id="127" name="Shape 127"/>
          <p:cNvSpPr/>
          <p:nvPr/>
        </p:nvSpPr>
        <p:spPr>
          <a:xfrm>
            <a:off x="6162675" y="4743450"/>
            <a:ext cx="1545580" cy="21907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725"/>
              </a:lnSpc>
              <a:buNone/>
            </a:pPr>
            <a:r>
              <a:rPr sz="1500" b="0" i="0">
                <a:solidFill>
                  <a:srgbClr val="42575E"/>
                </a:solidFill>
                <a:latin typeface="Manrope"/>
                <a:ea typeface="Manrope"/>
              </a:rPr>
              <a:t>Ошибка валидации</a:t>
            </a:r>
            <a:endParaRPr lang="en-US"/>
          </a:p>
        </p:txBody>
      </p:sp>
      <p:sp>
        <p:nvSpPr>
          <p:cNvPr id="128" name="Shape 128"/>
          <p:cNvSpPr/>
          <p:nvPr/>
        </p:nvSpPr>
        <p:spPr>
          <a:xfrm>
            <a:off x="533400" y="5172075"/>
            <a:ext cx="5562600" cy="638175"/>
          </a:xfrm>
          <a:prstGeom prst="rect">
            <a:avLst/>
          </a:prstGeom>
          <a:solidFill>
            <a:srgbClr val="FBF4DE"/>
          </a:solidFill>
          <a:ln w="9525">
            <a:solidFill>
              <a:srgbClr val="D1D5DB"/>
            </a:solidFill>
          </a:ln>
        </p:spPr>
        <p:txBody>
          <a:bodyPr/>
          <a:lstStyle/>
          <a:p/>
        </p:txBody>
      </p:sp>
      <p:sp>
        <p:nvSpPr>
          <p:cNvPr id="129" name="Shape 129"/>
          <p:cNvSpPr/>
          <p:nvPr/>
        </p:nvSpPr>
        <p:spPr>
          <a:xfrm>
            <a:off x="600075" y="5381625"/>
            <a:ext cx="1993255" cy="21907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725"/>
              </a:lnSpc>
              <a:buNone/>
            </a:pPr>
            <a:r>
              <a:rPr sz="1500" b="0" i="0">
                <a:solidFill>
                  <a:srgbClr val="42575E"/>
                </a:solidFill>
                <a:latin typeface="Manrope"/>
                <a:ea typeface="Manrope"/>
              </a:rPr>
              <a:t>Изменение чужой брони</a:t>
            </a:r>
            <a:endParaRPr lang="en-US"/>
          </a:p>
        </p:txBody>
      </p:sp>
      <p:sp>
        <p:nvSpPr>
          <p:cNvPr id="130" name="Shape 130"/>
          <p:cNvSpPr/>
          <p:nvPr/>
        </p:nvSpPr>
        <p:spPr>
          <a:xfrm>
            <a:off x="6096000" y="5172075"/>
            <a:ext cx="5562600" cy="638175"/>
          </a:xfrm>
          <a:prstGeom prst="rect">
            <a:avLst/>
          </a:prstGeom>
          <a:solidFill>
            <a:srgbClr val="FBF4DE"/>
          </a:solidFill>
          <a:ln w="9525">
            <a:solidFill>
              <a:srgbClr val="D1D5DB"/>
            </a:solidFill>
          </a:ln>
        </p:spPr>
        <p:txBody>
          <a:bodyPr/>
          <a:lstStyle/>
          <a:p/>
        </p:txBody>
      </p:sp>
      <p:sp>
        <p:nvSpPr>
          <p:cNvPr id="131" name="Shape 131"/>
          <p:cNvSpPr/>
          <p:nvPr/>
        </p:nvSpPr>
        <p:spPr>
          <a:xfrm>
            <a:off x="6162675" y="5381625"/>
            <a:ext cx="1569095" cy="21907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725"/>
              </a:lnSpc>
              <a:buNone/>
            </a:pPr>
            <a:r>
              <a:rPr sz="1500" b="0" i="0">
                <a:solidFill>
                  <a:srgbClr val="42575E"/>
                </a:solidFill>
                <a:latin typeface="Manrope"/>
                <a:ea typeface="Manrope"/>
              </a:rPr>
              <a:t>Отказать в доступе</a:t>
            </a:r>
            <a:endParaRPr lang="en-US"/>
          </a:p>
        </p:txBody>
      </p:sp>
      <p:sp>
        <p:nvSpPr>
          <p:cNvPr id="132" name="Shape 132"/>
          <p:cNvSpPr/>
          <p:nvPr/>
        </p:nvSpPr>
        <p:spPr>
          <a:xfrm>
            <a:off x="533400" y="6191250"/>
            <a:ext cx="11068050" cy="15999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260"/>
              </a:lnSpc>
              <a:buNone/>
            </a:pPr>
            <a:r>
              <a:rPr sz="1200" b="0" i="0">
                <a:solidFill>
                  <a:srgbClr val="42575E"/>
                </a:solidFill>
                <a:latin typeface="Manrope"/>
                <a:ea typeface="Manrope"/>
              </a:rPr>
              <a:t>Ожидаемое поведение модели, не отчёт о выполненных тестах.</a:t>
            </a:r>
            <a:endParaRPr lang="en-US"/>
          </a:p>
        </p:txBody>
      </p:sp>
      <p:sp>
        <p:nvSpPr>
          <p:cNvPr id="133" name="Shape 133"/>
          <p:cNvSpPr/>
          <p:nvPr/>
        </p:nvSpPr>
        <p:spPr>
          <a:xfrm>
            <a:off x="11334750" y="6572250"/>
            <a:ext cx="495300" cy="13141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990"/>
              </a:lnSpc>
              <a:buNone/>
            </a:pPr>
            <a:r>
              <a:rPr sz="900" b="0" i="0">
                <a:solidFill>
                  <a:srgbClr val="42575E"/>
                </a:solidFill>
                <a:latin typeface="Manrope"/>
                <a:ea typeface="Manrope"/>
              </a:rPr>
              <a:t>10</a:t>
            </a:r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4D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Presenton Native Image 28" descr=""/>
          <p:cNvPicPr/>
          <p:nvPr/>
        </p:nvPicPr>
        <p:blipFill>
          <a:blip r:embed="rId2" cstate="none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8" name="Presenton Raster Image 29" descr=""/>
          <p:cNvPicPr/>
          <p:nvPr/>
        </p:nvPicPr>
        <p:blipFill>
          <a:blip r:embed="rId3" cstate="none">
            <a:alphaModFix amt="10000"/>
          </a:blip>
          <a:stretch>
            <a:fillRect/>
          </a:stretch>
        </p:blipFill>
        <p:spPr>
          <a:xfrm>
            <a:off x="8572500" y="3048000"/>
            <a:ext cx="3238500" cy="3238500"/>
          </a:xfrm>
          <a:prstGeom prst="rect">
            <a:avLst/>
          </a:prstGeom>
        </p:spPr>
      </p:pic>
      <p:sp>
        <p:nvSpPr>
          <p:cNvPr id="134" name="Shape 134"/>
          <p:cNvSpPr/>
          <p:nvPr/>
        </p:nvSpPr>
        <p:spPr>
          <a:xfrm>
            <a:off x="571500" y="333375"/>
            <a:ext cx="9067800" cy="18737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476"/>
              </a:lnSpc>
              <a:buNone/>
            </a:pPr>
            <a:r>
              <a:rPr sz="1200" b="0" i="0">
                <a:solidFill>
                  <a:srgbClr val="42575E"/>
                </a:solidFill>
                <a:latin typeface="Manrope"/>
                <a:ea typeface="Manrope"/>
              </a:rPr>
              <a:t>Учёба · 11 / 12</a:t>
            </a:r>
            <a:endParaRPr lang="en-US"/>
          </a:p>
        </p:txBody>
      </p:sp>
      <p:sp>
        <p:nvSpPr>
          <p:cNvPr id="135" name="Shape 135"/>
          <p:cNvSpPr/>
          <p:nvPr/>
        </p:nvSpPr>
        <p:spPr>
          <a:xfrm>
            <a:off x="571500" y="895350"/>
            <a:ext cx="10877550" cy="656034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5166"/>
              </a:lnSpc>
              <a:buNone/>
            </a:pPr>
            <a:r>
              <a:rPr sz="4200" b="1" i="0">
                <a:solidFill>
                  <a:srgbClr val="42575E"/>
                </a:solidFill>
                <a:latin typeface="Oswald"/>
                <a:ea typeface="Oswald"/>
              </a:rPr>
              <a:t>Ограничения и развитие</a:t>
            </a:r>
            <a:endParaRPr lang="en-US"/>
          </a:p>
        </p:txBody>
      </p:sp>
      <p:pic>
        <p:nvPicPr>
          <p:cNvPr id="129" name="Presenton Native SVG Image 30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19125" y="2609850"/>
            <a:ext cx="3286125" cy="28575"/>
          </a:xfrm>
          <a:prstGeom prst="rect">
            <a:avLst/>
          </a:prstGeom>
        </p:spPr>
      </p:pic>
      <p:sp>
        <p:nvSpPr>
          <p:cNvPr id="136" name="Shape 136"/>
          <p:cNvSpPr/>
          <p:nvPr/>
        </p:nvSpPr>
        <p:spPr>
          <a:xfrm>
            <a:off x="619125" y="2857500"/>
            <a:ext cx="3305175" cy="374898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952"/>
              </a:lnSpc>
              <a:buNone/>
            </a:pPr>
            <a:r>
              <a:rPr sz="2400" b="1" i="0">
                <a:solidFill>
                  <a:srgbClr val="42575E"/>
                </a:solidFill>
                <a:latin typeface="Manrope"/>
                <a:ea typeface="Manrope"/>
              </a:rPr>
              <a:t>За рамками</a:t>
            </a:r>
            <a:endParaRPr lang="en-US"/>
          </a:p>
        </p:txBody>
      </p:sp>
      <p:sp>
        <p:nvSpPr>
          <p:cNvPr id="137" name="Shape 137"/>
          <p:cNvSpPr/>
          <p:nvPr/>
        </p:nvSpPr>
        <p:spPr>
          <a:xfrm>
            <a:off x="619125" y="3714750"/>
            <a:ext cx="3305175" cy="656034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583"/>
              </a:lnSpc>
              <a:buNone/>
            </a:pPr>
            <a:r>
              <a:rPr sz="2100" b="0" i="0">
                <a:solidFill>
                  <a:srgbClr val="42575E"/>
                </a:solidFill>
                <a:latin typeface="Manrope"/>
                <a:ea typeface="Manrope"/>
              </a:rPr>
              <a:t>Повторяющиеся встречи и интеграция с календарями.</a:t>
            </a:r>
            <a:endParaRPr lang="en-US"/>
          </a:p>
        </p:txBody>
      </p:sp>
      <p:pic>
        <p:nvPicPr>
          <p:cNvPr id="130" name="Presenton Native SVG Image 31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33875" y="2609850"/>
            <a:ext cx="3286125" cy="28575"/>
          </a:xfrm>
          <a:prstGeom prst="rect">
            <a:avLst/>
          </a:prstGeom>
        </p:spPr>
      </p:pic>
      <p:sp>
        <p:nvSpPr>
          <p:cNvPr id="138" name="Shape 138"/>
          <p:cNvSpPr/>
          <p:nvPr/>
        </p:nvSpPr>
        <p:spPr>
          <a:xfrm>
            <a:off x="4333875" y="2857500"/>
            <a:ext cx="3305175" cy="374898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952"/>
              </a:lnSpc>
              <a:buNone/>
            </a:pPr>
            <a:r>
              <a:rPr sz="2400" b="1" i="0">
                <a:solidFill>
                  <a:srgbClr val="42575E"/>
                </a:solidFill>
                <a:latin typeface="Manrope"/>
                <a:ea typeface="Manrope"/>
              </a:rPr>
              <a:t>Нужно проверить</a:t>
            </a:r>
            <a:endParaRPr lang="en-US"/>
          </a:p>
        </p:txBody>
      </p:sp>
      <p:sp>
        <p:nvSpPr>
          <p:cNvPr id="139" name="Shape 139"/>
          <p:cNvSpPr/>
          <p:nvPr/>
        </p:nvSpPr>
        <p:spPr>
          <a:xfrm>
            <a:off x="4333875" y="3714750"/>
            <a:ext cx="3305175" cy="656034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583"/>
              </a:lnSpc>
              <a:buNone/>
            </a:pPr>
            <a:r>
              <a:rPr sz="2100" b="0" i="0">
                <a:solidFill>
                  <a:srgbClr val="42575E"/>
                </a:solidFill>
                <a:latin typeface="Manrope"/>
                <a:ea typeface="Manrope"/>
              </a:rPr>
              <a:t>Доступность интерфейса и конкурентные запросы.</a:t>
            </a:r>
            <a:endParaRPr lang="en-US"/>
          </a:p>
        </p:txBody>
      </p:sp>
      <p:pic>
        <p:nvPicPr>
          <p:cNvPr id="131" name="Presenton Native SVG Image 32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048625" y="2609850"/>
            <a:ext cx="3286125" cy="28575"/>
          </a:xfrm>
          <a:prstGeom prst="rect">
            <a:avLst/>
          </a:prstGeom>
        </p:spPr>
      </p:pic>
      <p:sp>
        <p:nvSpPr>
          <p:cNvPr id="140" name="Shape 140"/>
          <p:cNvSpPr/>
          <p:nvPr/>
        </p:nvSpPr>
        <p:spPr>
          <a:xfrm>
            <a:off x="8048625" y="2857500"/>
            <a:ext cx="3305175" cy="374898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952"/>
              </a:lnSpc>
              <a:buNone/>
            </a:pPr>
            <a:r>
              <a:rPr sz="2400" b="1" i="0">
                <a:solidFill>
                  <a:srgbClr val="42575E"/>
                </a:solidFill>
                <a:latin typeface="Manrope"/>
                <a:ea typeface="Manrope"/>
              </a:rPr>
              <a:t>Развитие</a:t>
            </a:r>
            <a:endParaRPr lang="en-US"/>
          </a:p>
        </p:txBody>
      </p:sp>
      <p:sp>
        <p:nvSpPr>
          <p:cNvPr id="141" name="Shape 141"/>
          <p:cNvSpPr/>
          <p:nvPr/>
        </p:nvSpPr>
        <p:spPr>
          <a:xfrm>
            <a:off x="8048625" y="3714750"/>
            <a:ext cx="3305175" cy="656034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583"/>
              </a:lnSpc>
              <a:buNone/>
            </a:pPr>
            <a:r>
              <a:rPr sz="2100" b="0" i="0">
                <a:solidFill>
                  <a:srgbClr val="42575E"/>
                </a:solidFill>
                <a:latin typeface="Manrope"/>
                <a:ea typeface="Manrope"/>
              </a:rPr>
              <a:t>Часовые пояса, уведомления и аудит изменений.</a:t>
            </a:r>
            <a:endParaRPr lang="en-US"/>
          </a:p>
        </p:txBody>
      </p:sp>
      <p:sp>
        <p:nvSpPr>
          <p:cNvPr id="142" name="Shape 142"/>
          <p:cNvSpPr/>
          <p:nvPr/>
        </p:nvSpPr>
        <p:spPr>
          <a:xfrm>
            <a:off x="533400" y="6191250"/>
            <a:ext cx="11068050" cy="15999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260"/>
              </a:lnSpc>
              <a:buNone/>
            </a:pPr>
            <a:r>
              <a:rPr sz="1200" b="0" i="0">
                <a:solidFill>
                  <a:srgbClr val="42575E"/>
                </a:solidFill>
                <a:latin typeface="Manrope"/>
                <a:ea typeface="Manrope"/>
              </a:rPr>
              <a:t>Концепция покрывает одиночные бронирования и не подтверждает готовность к эксплуатации.</a:t>
            </a:r>
            <a:endParaRPr lang="en-US"/>
          </a:p>
        </p:txBody>
      </p:sp>
      <p:sp>
        <p:nvSpPr>
          <p:cNvPr id="143" name="Shape 143"/>
          <p:cNvSpPr/>
          <p:nvPr/>
        </p:nvSpPr>
        <p:spPr>
          <a:xfrm>
            <a:off x="11334750" y="6572250"/>
            <a:ext cx="495300" cy="13141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990"/>
              </a:lnSpc>
              <a:buNone/>
            </a:pPr>
            <a:r>
              <a:rPr sz="900" b="0" i="0">
                <a:solidFill>
                  <a:srgbClr val="42575E"/>
                </a:solidFill>
                <a:latin typeface="Manrope"/>
                <a:ea typeface="Manrope"/>
              </a:rPr>
              <a:t>11</a:t>
            </a:r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4D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Presenton Native Image 33" descr=""/>
          <p:cNvPicPr/>
          <p:nvPr/>
        </p:nvPicPr>
        <p:blipFill>
          <a:blip r:embed="rId2" cstate="none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3" name="Presenton Raster Image 34" descr=""/>
          <p:cNvPicPr/>
          <p:nvPr/>
        </p:nvPicPr>
        <p:blipFill>
          <a:blip r:embed="rId3" cstate="none">
            <a:alphaModFix amt="10000"/>
          </a:blip>
          <a:stretch>
            <a:fillRect/>
          </a:stretch>
        </p:blipFill>
        <p:spPr>
          <a:xfrm>
            <a:off x="8572500" y="3048000"/>
            <a:ext cx="3238500" cy="3238500"/>
          </a:xfrm>
          <a:prstGeom prst="rect">
            <a:avLst/>
          </a:prstGeom>
        </p:spPr>
      </p:pic>
      <p:sp>
        <p:nvSpPr>
          <p:cNvPr id="144" name="Shape 144"/>
          <p:cNvSpPr/>
          <p:nvPr/>
        </p:nvSpPr>
        <p:spPr>
          <a:xfrm>
            <a:off x="571500" y="333375"/>
            <a:ext cx="9067800" cy="18737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476"/>
              </a:lnSpc>
              <a:buNone/>
            </a:pPr>
            <a:r>
              <a:rPr sz="1200" b="0" i="0">
                <a:solidFill>
                  <a:srgbClr val="42575E"/>
                </a:solidFill>
                <a:latin typeface="Manrope"/>
                <a:ea typeface="Manrope"/>
              </a:rPr>
              <a:t>Учёба · 12 / 12</a:t>
            </a:r>
            <a:endParaRPr lang="en-US"/>
          </a:p>
        </p:txBody>
      </p:sp>
      <p:sp>
        <p:nvSpPr>
          <p:cNvPr id="145" name="Shape 145"/>
          <p:cNvSpPr/>
          <p:nvPr/>
        </p:nvSpPr>
        <p:spPr>
          <a:xfrm>
            <a:off x="571500" y="895350"/>
            <a:ext cx="10877550" cy="656034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5166"/>
              </a:lnSpc>
              <a:buNone/>
            </a:pPr>
            <a:r>
              <a:rPr sz="4200" b="1" i="0">
                <a:solidFill>
                  <a:srgbClr val="42575E"/>
                </a:solidFill>
                <a:latin typeface="Oswald"/>
                <a:ea typeface="Oswald"/>
              </a:rPr>
              <a:t>Вывод: требования связаны с проверками</a:t>
            </a:r>
            <a:endParaRPr lang="en-US"/>
          </a:p>
        </p:txBody>
      </p:sp>
      <p:pic>
        <p:nvPicPr>
          <p:cNvPr id="134" name="Presenton Native SVG Image 35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19125" y="2609850"/>
            <a:ext cx="3286125" cy="28575"/>
          </a:xfrm>
          <a:prstGeom prst="rect">
            <a:avLst/>
          </a:prstGeom>
        </p:spPr>
      </p:pic>
      <p:sp>
        <p:nvSpPr>
          <p:cNvPr id="146" name="Shape 146"/>
          <p:cNvSpPr/>
          <p:nvPr/>
        </p:nvSpPr>
        <p:spPr>
          <a:xfrm>
            <a:off x="619125" y="2857500"/>
            <a:ext cx="3305175" cy="374898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952"/>
              </a:lnSpc>
              <a:buNone/>
            </a:pPr>
            <a:r>
              <a:rPr sz="2400" b="1" i="0">
                <a:solidFill>
                  <a:srgbClr val="42575E"/>
                </a:solidFill>
                <a:latin typeface="Manrope"/>
                <a:ea typeface="Manrope"/>
              </a:rPr>
              <a:t>Спроектировано</a:t>
            </a:r>
            <a:endParaRPr lang="en-US"/>
          </a:p>
        </p:txBody>
      </p:sp>
      <p:sp>
        <p:nvSpPr>
          <p:cNvPr id="147" name="Shape 147"/>
          <p:cNvSpPr/>
          <p:nvPr/>
        </p:nvSpPr>
        <p:spPr>
          <a:xfrm>
            <a:off x="619125" y="3714750"/>
            <a:ext cx="3305175" cy="656034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583"/>
              </a:lnSpc>
              <a:buNone/>
            </a:pPr>
            <a:r>
              <a:rPr sz="2100" b="0" i="0">
                <a:solidFill>
                  <a:srgbClr val="42575E"/>
                </a:solidFill>
                <a:latin typeface="Manrope"/>
                <a:ea typeface="Manrope"/>
              </a:rPr>
              <a:t>Сущности, компоненты и пользовательский путь</a:t>
            </a:r>
            <a:endParaRPr lang="en-US"/>
          </a:p>
        </p:txBody>
      </p:sp>
      <p:pic>
        <p:nvPicPr>
          <p:cNvPr id="135" name="Presenton Native SVG Image 36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33875" y="2609850"/>
            <a:ext cx="3286125" cy="28575"/>
          </a:xfrm>
          <a:prstGeom prst="rect">
            <a:avLst/>
          </a:prstGeom>
        </p:spPr>
      </p:pic>
      <p:sp>
        <p:nvSpPr>
          <p:cNvPr id="148" name="Shape 148"/>
          <p:cNvSpPr/>
          <p:nvPr/>
        </p:nvSpPr>
        <p:spPr>
          <a:xfrm>
            <a:off x="4333875" y="2857500"/>
            <a:ext cx="3305175" cy="374898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952"/>
              </a:lnSpc>
              <a:buNone/>
            </a:pPr>
            <a:r>
              <a:rPr sz="2400" b="1" i="0">
                <a:solidFill>
                  <a:srgbClr val="42575E"/>
                </a:solidFill>
                <a:latin typeface="Manrope"/>
                <a:ea typeface="Manrope"/>
              </a:rPr>
              <a:t>Определено</a:t>
            </a:r>
            <a:endParaRPr lang="en-US"/>
          </a:p>
        </p:txBody>
      </p:sp>
      <p:sp>
        <p:nvSpPr>
          <p:cNvPr id="149" name="Shape 149"/>
          <p:cNvSpPr/>
          <p:nvPr/>
        </p:nvSpPr>
        <p:spPr>
          <a:xfrm>
            <a:off x="4333875" y="3714750"/>
            <a:ext cx="3305175" cy="656034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583"/>
              </a:lnSpc>
              <a:buNone/>
            </a:pPr>
            <a:r>
              <a:rPr sz="2100" b="0" i="0">
                <a:solidFill>
                  <a:srgbClr val="42575E"/>
                </a:solidFill>
                <a:latin typeface="Manrope"/>
                <a:ea typeface="Manrope"/>
              </a:rPr>
              <a:t>Правило конфликта и ожидаемые сценарии</a:t>
            </a:r>
            <a:endParaRPr lang="en-US"/>
          </a:p>
        </p:txBody>
      </p:sp>
      <p:pic>
        <p:nvPicPr>
          <p:cNvPr id="136" name="Presenton Native SVG Image 37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048625" y="2609850"/>
            <a:ext cx="3286125" cy="28575"/>
          </a:xfrm>
          <a:prstGeom prst="rect">
            <a:avLst/>
          </a:prstGeom>
        </p:spPr>
      </p:pic>
      <p:sp>
        <p:nvSpPr>
          <p:cNvPr id="150" name="Shape 150"/>
          <p:cNvSpPr/>
          <p:nvPr/>
        </p:nvSpPr>
        <p:spPr>
          <a:xfrm>
            <a:off x="8048625" y="2857500"/>
            <a:ext cx="3305175" cy="374898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952"/>
              </a:lnSpc>
              <a:buNone/>
            </a:pPr>
            <a:r>
              <a:rPr sz="2400" b="1" i="0">
                <a:solidFill>
                  <a:srgbClr val="42575E"/>
                </a:solidFill>
                <a:latin typeface="Manrope"/>
                <a:ea typeface="Manrope"/>
              </a:rPr>
              <a:t>Дальше</a:t>
            </a:r>
            <a:endParaRPr lang="en-US"/>
          </a:p>
        </p:txBody>
      </p:sp>
      <p:sp>
        <p:nvSpPr>
          <p:cNvPr id="151" name="Shape 151"/>
          <p:cNvSpPr/>
          <p:nvPr/>
        </p:nvSpPr>
        <p:spPr>
          <a:xfrm>
            <a:off x="8048625" y="3714750"/>
            <a:ext cx="3305175" cy="656034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583"/>
              </a:lnSpc>
              <a:buNone/>
            </a:pPr>
            <a:r>
              <a:rPr sz="2100" b="0" i="0">
                <a:solidFill>
                  <a:srgbClr val="42575E"/>
                </a:solidFill>
                <a:latin typeface="Manrope"/>
                <a:ea typeface="Manrope"/>
              </a:rPr>
              <a:t>Реализация, тестирование и проверка с пользователями</a:t>
            </a:r>
            <a:endParaRPr lang="en-US"/>
          </a:p>
        </p:txBody>
      </p:sp>
      <p:sp>
        <p:nvSpPr>
          <p:cNvPr id="152" name="Shape 152"/>
          <p:cNvSpPr/>
          <p:nvPr/>
        </p:nvSpPr>
        <p:spPr>
          <a:xfrm>
            <a:off x="533400" y="6191250"/>
            <a:ext cx="11068050" cy="15999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260"/>
              </a:lnSpc>
              <a:buNone/>
            </a:pPr>
            <a:r>
              <a:rPr sz="1200" b="0" i="0">
                <a:solidFill>
                  <a:srgbClr val="42575E"/>
                </a:solidFill>
                <a:latin typeface="Manrope"/>
                <a:ea typeface="Manrope"/>
              </a:rPr>
              <a:t>Модель, интерфейс и правила описывают одну задачу бронирования.</a:t>
            </a:r>
            <a:endParaRPr lang="en-US"/>
          </a:p>
        </p:txBody>
      </p:sp>
      <p:sp>
        <p:nvSpPr>
          <p:cNvPr id="153" name="Shape 153"/>
          <p:cNvSpPr/>
          <p:nvPr/>
        </p:nvSpPr>
        <p:spPr>
          <a:xfrm>
            <a:off x="11334750" y="6572250"/>
            <a:ext cx="495300" cy="13141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990"/>
              </a:lnSpc>
              <a:buNone/>
            </a:pPr>
            <a:r>
              <a:rPr sz="900" b="0" i="0">
                <a:solidFill>
                  <a:srgbClr val="42575E"/>
                </a:solidFill>
                <a:latin typeface="Manrope"/>
                <a:ea typeface="Manrope"/>
              </a:rPr>
              <a:t>12</a:t>
            </a:r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</a:majorFont>
      <a:minorFont>
        <a:latin typeface="Calibri" panose="020F0502020204030204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102000"/>
                <a:satMod val="103000"/>
                <a:tint val="94000"/>
              </a:schemeClr>
            </a:gs>
            <a:gs pos="50000">
              <a:schemeClr val="phClr">
                <a:lumMod val="100000"/>
                <a:satMod val="11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lumMod val="102000"/>
                <a:satMod val="150000"/>
                <a:tint val="93000"/>
                <a:shade val="98000"/>
              </a:schemeClr>
            </a:gs>
            <a:gs pos="50000">
              <a:schemeClr val="phClr">
                <a:lumMod val="103000"/>
                <a:satMod val="130000"/>
                <a:tint val="98000"/>
                <a:shade val="90000"/>
              </a:schemeClr>
            </a:gs>
            <a:gs pos="100000">
              <a:schemeClr val="phClr">
                <a:satMod val="120000"/>
                <a:shade val="63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mitype="http://purl.org/dcmitype/" xmlns:dcterms="http://purl.org/dc/terms/" xmlns:xsi="http://www.w3.org/2001/XMLSchema-instance">
  <dc:title>prezentaciya-diploma</dc:title>
  <dc:subject>Generated by Presenton export-core</dc:subject>
  <dc:creator>Presenton</dc:creator>
  <cp:lastModifiedBy>Presenton</cp:lastModifiedBy>
  <dcterms:created xsi:type="dcterms:W3CDTF">2026-10-21T08:03:15.228Z</dcterms:created>
  <dcterms:modified xsi:type="dcterms:W3CDTF">2026-10-21T08:03:15.228Z</dcterms:modified>
</cp:coreProperties>
</file>