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Default ContentType="image/png" Extension="png"/>
  <Default ContentType="image/jpeg" Extension="jpeg"/>
  <Default ContentType="image/jpeg" Extension="jpg"/>
  <Default ContentType="video/mp4" Extension="mp4"/>
  <Override ContentType="application/vnd.openxmlformats-officedocument.presentationml.presentation.main+xml" PartName="/ppt/presentation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theme+xml" PartName="/ppt/theme/theme1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presentationml.tableStyles+xml" PartName="/ppt/tableStyles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Default Extension="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NotesMaster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 xmlns:a="http://schemas.openxmlformats.org/drawingml/2006/main">
    <a:defPPr>
      <a:defRPr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>
      <p:cViewPr varScale="1">
        <p:scale>
          <a:sx n="90" d="100"/>
          <a:sy n="90" d="100"/>
        </p:scale>
        <p:origin x="120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NotesMaster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ПланБ
Командировка в одном согласованном плане
Концепция цифрового сервиса
Не называйте концепцию действующей компанией. Пользователи, выручка и инвестиции отсутствуют.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Для кого проектируется сервис
Гипотеза аудитории: небольшие команды с регулярными рабочими поездками.
Сотрудник: Собирает маршрут и требования к поездке.
Координатор: Сравнивает варианты и собирает документы.
Руководитель: Проверяет условия и согласует расходы.
Это роли для исследования. Подтвердите, кто действительно принимает решение и оплачивает сервис.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Проблема: план рассыпан по сообщениям
Авторский сценарий, не результат пользовательского исследования.
Маршрут: Даты и условия меняются в переписке.
Бюджет: Стоимость трудно сверить с согласованным лимитом.
Статус: Непонятно, какой вариант уже одобрен.
При интервью просите вспомнить последнюю поездку. Не подсказывайте участнику, что он должен считать проблемой.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Как поездку согласуют сейчас
Гипотеза текущего процесса, которую предстоит проверить.
Чат: Собрать запрос
Таблица: Сравнить варианты
Письмо: Получить согласование
Папка: Сохранить документы
Не утверждайте, что все команды работают так. Схема помогает сформулировать вопросы для проверки.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Концепция продукта
ПланБ объединяет исходный запрос, сравнение и решение.
Заявка: Даты, участники и ограничения
Варианты: Маршрут и плановый бюджет
Решение: Согласование и статус
Покупка билетов, возвраты и интеграции пока не реализованы. Не показывайте их как доступные функции.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Путь пользователя в макете
Авторский макет карточки поездки.
Число 30 000 — иллюстративный лимит в макете, не цена поездки. Это не реальная бронь.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Альтернативы для сравнения
Нужно проверить предпочтения аудитории, прежде чем выбирать позиционирование.
Не называйте конкурентов без исследования их актуальных возможностей. Здесь сравниваются подходы.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Модель оплаты: за команду в месяц
Все числа — предположения для расчёта, не достигнутые показатели.
3 000 ₽: плановая цена / месяц
20 команд: условное число оплат
500 ₽: переменные затраты / команду
Цена и число клиентов требуют проверки. Не используйте эти значения как прогноз рынка.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Иллюстративная экономика месяца
Допущения: 20 оплат, цена 3 000 ₽, переменные затраты 500 ₽ на команду, постоянные 40 000 ₽.
Покажите чувствительность: при 10 командах выручка 30 тысяч, переменные 5 тысяч, остаток минус 15 тысяч. Расходы должны проверяться отдельно.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План проверки спроса
План исследования, не отчёт о проведённых интервью.
Интервью: 5 координаторов
Макет: 3 сценария согласования
Пилот: 2 команды по согласию
Решение: Продолжить или изменить
Числа задают небольшой план проверки. Они не доказывают репрезентативность и не заменяют согласие участников.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Этапы развития после проверки
Каждый переход зависит от подтверждения предыдущей гипотезы.
Проблема: Проверить текущий процесс
Макет: Проверить понимание
Прототип: Проверить один сценарий
Оплата: Проверить готовность платить
Не обещайте дату коммерческого запуска без команды, бюджета и оценки интеграций.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Следующий шаг — проверить одну поездку
Нужен разбор реального сценария с командой, которая согласна участвовать.
Подготовить: Вопросы и макет карточки
Проверить: Где теряются время и решения
Зафиксировать: Что подтвердилось и что пришлось изменить
Завершите конкретной просьбой об участии в проверке. Не добавляйте фиктивный инвестиционный раунд.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idx="10" sz="half"/>
          </p:nvPr>
        </p:nvSpPr>
        <p:spPr/>
        <p:txBody>
          <a:bodyPr/>
          <a:lstStyle/>
          <a:p>
            <a:fld id="{5BCAD085-E8A6-8845-BD4E-CB4CCA059FC4}" type="datetimeFigureOut">
              <a:rPr lang="en-US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idx="11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 sz="quarter"/>
          </p:nvPr>
        </p:nvSpPr>
        <p:spPr/>
        <p:txBody>
          <a:bodyPr/>
          <a:lstStyle/>
          <a:p>
            <a:fld id="{C1FF6DA9-008F-8B48-92A6-B652298478BF}" type="slidenum">
              <a:rPr lang="en-US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dt="0" hdr="0" ftr="0" sldNum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ct val="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indent="-228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4" Type="http://schemas.openxmlformats.org/officeDocument/2006/relationships/image" Target="../media/Presenton_Native_Image_23.png"/><Relationship Id="rId6" Type="http://schemas.openxmlformats.org/officeDocument/2006/relationships/image" Target="../media/Presenton_Native_Image_25.png"/><Relationship Id="rId7" Type="http://schemas.openxmlformats.org/officeDocument/2006/relationships/image" Target="../media/presenton-native-svg-1-1.svg"/><Relationship Id="rId8" Type="http://schemas.openxmlformats.org/officeDocument/2006/relationships/image" Target="../media/presenton-native-svg-2-1.svg"/><Relationship Id="rId9" Type="http://schemas.openxmlformats.org/officeDocument/2006/relationships/image" Target="../media/presenton-native-svg-3-1.svg"/><Relationship Id="rId10" Type="http://schemas.openxmlformats.org/officeDocument/2006/relationships/image" Target="../media/presenton-native-svg-4-1.svg"/><Relationship Id="rId11" Type="http://schemas.openxmlformats.org/officeDocument/2006/relationships/image" Target="../media/presenton-native-svg-5-1.svg"/><Relationship Id="rId12" Type="http://schemas.openxmlformats.org/officeDocument/2006/relationships/image" Target="../media/presenton-native-svg-6-1.svg"/><Relationship Id="rId13" Type="http://schemas.openxmlformats.org/officeDocument/2006/relationships/image" Target="../media/presenton-native-svg-7-1.svg"/><Relationship Id="rId14" Type="http://schemas.openxmlformats.org/officeDocument/2006/relationships/image" Target="../media/presenton-native-svg-8-1.svg"/><Relationship Id="rId15" Type="http://schemas.openxmlformats.org/officeDocument/2006/relationships/image" Target="../media/presenton-native-svg-9-1.svg"/><Relationship Id="rId16" Type="http://schemas.openxmlformats.org/officeDocument/2006/relationships/image" Target="../media/presenton-native-svg-10-1.svg"/><Relationship Id="rId17" Type="http://schemas.openxmlformats.org/officeDocument/2006/relationships/image" Target="../media/presenton-native-svg-11-1.svg"/><Relationship Id="rId18" Type="http://schemas.openxmlformats.org/officeDocument/2006/relationships/image" Target="../media/presenton-native-svg-12-1.svg"/><Relationship Id="rId19" Type="http://schemas.openxmlformats.org/officeDocument/2006/relationships/image" Target="../media/presenton-native-svg-13-1.svg"/><Relationship Id="rId20" Type="http://schemas.openxmlformats.org/officeDocument/2006/relationships/image" Target="../media/presenton-native-svg-14-1.svg"/><Relationship Id="rId21" Type="http://schemas.openxmlformats.org/officeDocument/2006/relationships/image" Target="../media/presenton-native-svg-15-1.svg"/><Relationship Id="rId22" Type="http://schemas.openxmlformats.org/officeDocument/2006/relationships/image" Target="../media/presenton-native-svg-16-1.svg"/><Relationship Id="rId23" Type="http://schemas.openxmlformats.org/officeDocument/2006/relationships/image" Target="../media/presenton-native-svg-17-1.svg"/><Relationship Id="rId24" Type="http://schemas.openxmlformats.org/officeDocument/2006/relationships/image" Target="../media/presenton-native-svg-18-1.svg"/><Relationship Id="rId25" Type="http://schemas.openxmlformats.org/officeDocument/2006/relationships/image" Target="../media/presenton-native-svg-19-1.svg"/><Relationship Id="rId26" Type="http://schemas.openxmlformats.org/officeDocument/2006/relationships/image" Target="../media/presenton-native-svg-20-1.svg"/><Relationship Id="rId27" Type="http://schemas.openxmlformats.org/officeDocument/2006/relationships/image" Target="../media/presenton-native-svg-21-1.svg"/><Relationship Id="rId28" Type="http://schemas.openxmlformats.org/officeDocument/2006/relationships/image" Target="../media/presenton-native-svg-22-1.svg"/><Relationship Id="rId29" Type="http://schemas.openxmlformats.org/officeDocument/2006/relationships/image" Target="../media/presenton-native-svg-23-1.svg"/><Relationship Id="rIdNotes" Type="http://schemas.openxmlformats.org/officeDocument/2006/relationships/notesSlide" Target="../notesSlides/notesSlide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25.png"/><Relationship Id="rId5" Type="http://schemas.openxmlformats.org/officeDocument/2006/relationships/image" Target="../media/Presenton_Raster_Image_41.png"/><Relationship Id="rId6" Type="http://schemas.openxmlformats.org/officeDocument/2006/relationships/image" Target="../media/Presenton_Raster_Image_42.png"/><Relationship Id="rId7" Type="http://schemas.openxmlformats.org/officeDocument/2006/relationships/image" Target="../media/presenton-native-svg-24-2.svg"/><Relationship Id="rId8" Type="http://schemas.openxmlformats.org/officeDocument/2006/relationships/image" Target="../media/presenton-native-svg-25-2.svg"/><Relationship Id="rId9" Type="http://schemas.openxmlformats.org/officeDocument/2006/relationships/image" Target="../media/presenton-native-svg-26-2.svg"/><Relationship Id="rId10" Type="http://schemas.openxmlformats.org/officeDocument/2006/relationships/image" Target="../media/presenton-native-svg-27-2.svg"/><Relationship Id="rId11" Type="http://schemas.openxmlformats.org/officeDocument/2006/relationships/image" Target="../media/presenton-native-svg-28-2.svg"/><Relationship Id="rId12" Type="http://schemas.openxmlformats.org/officeDocument/2006/relationships/image" Target="../media/presenton-native-svg-29-2.svg"/><Relationship Id="rId13" Type="http://schemas.openxmlformats.org/officeDocument/2006/relationships/image" Target="../media/presenton-native-svg-30-2.svg"/><Relationship Id="rId14" Type="http://schemas.openxmlformats.org/officeDocument/2006/relationships/image" Target="../media/presenton-native-svg-31-2.svg"/><Relationship Id="rId15" Type="http://schemas.openxmlformats.org/officeDocument/2006/relationships/image" Target="../media/presenton-native-svg-32-2.svg"/><Relationship Id="rId16" Type="http://schemas.openxmlformats.org/officeDocument/2006/relationships/image" Target="../media/presenton-native-svg-33-2.svg"/><Relationship Id="rId17" Type="http://schemas.openxmlformats.org/officeDocument/2006/relationships/image" Target="../media/presenton-native-svg-34-2.svg"/><Relationship Id="rId18" Type="http://schemas.openxmlformats.org/officeDocument/2006/relationships/image" Target="../media/presenton-native-svg-35-2.svg"/><Relationship Id="rId19" Type="http://schemas.openxmlformats.org/officeDocument/2006/relationships/image" Target="../media/presenton-native-svg-36-2.svg"/><Relationship Id="rId20" Type="http://schemas.openxmlformats.org/officeDocument/2006/relationships/image" Target="../media/presenton-native-svg-37-2.svg"/><Relationship Id="rIdNotes" Type="http://schemas.openxmlformats.org/officeDocument/2006/relationships/notesSlide" Target="../notesSlides/notesSlide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Raster_Image_41.png"/><Relationship Id="rId3" Type="http://schemas.openxmlformats.org/officeDocument/2006/relationships/image" Target="../media/Presenton_Raster_Image_42.png"/><Relationship Id="rId6" Type="http://schemas.openxmlformats.org/officeDocument/2006/relationships/image" Target="../media/Presenton_Raster_Image_61.png"/><Relationship Id="rId7" Type="http://schemas.openxmlformats.org/officeDocument/2006/relationships/image" Target="../media/presenton-native-svg-38-3.svg"/><Relationship Id="rId8" Type="http://schemas.openxmlformats.org/officeDocument/2006/relationships/image" Target="../media/presenton-native-svg-39-3.svg"/><Relationship Id="rId9" Type="http://schemas.openxmlformats.org/officeDocument/2006/relationships/image" Target="../media/presenton-native-svg-40-3.svg"/><Relationship Id="rId10" Type="http://schemas.openxmlformats.org/officeDocument/2006/relationships/image" Target="../media/presenton-native-svg-41-3.svg"/><Relationship Id="rId11" Type="http://schemas.openxmlformats.org/officeDocument/2006/relationships/image" Target="../media/presenton-native-svg-42-3.svg"/><Relationship Id="rId12" Type="http://schemas.openxmlformats.org/officeDocument/2006/relationships/image" Target="../media/presenton-native-svg-43-3.svg"/><Relationship Id="rId13" Type="http://schemas.openxmlformats.org/officeDocument/2006/relationships/image" Target="../media/presenton-native-svg-44-3.svg"/><Relationship Id="rId14" Type="http://schemas.openxmlformats.org/officeDocument/2006/relationships/image" Target="../media/presenton-native-svg-45-3.svg"/><Relationship Id="rId15" Type="http://schemas.openxmlformats.org/officeDocument/2006/relationships/image" Target="../media/presenton-native-svg-46-3.svg"/><Relationship Id="rId16" Type="http://schemas.openxmlformats.org/officeDocument/2006/relationships/image" Target="../media/presenton-native-svg-47-3.svg"/><Relationship Id="rId17" Type="http://schemas.openxmlformats.org/officeDocument/2006/relationships/image" Target="../media/presenton-native-svg-48-3.svg"/><Relationship Id="rId18" Type="http://schemas.openxmlformats.org/officeDocument/2006/relationships/image" Target="../media/presenton-native-svg-49-3.svg"/><Relationship Id="rId19" Type="http://schemas.openxmlformats.org/officeDocument/2006/relationships/image" Target="../media/presenton-native-svg-50-3.svg"/><Relationship Id="rId20" Type="http://schemas.openxmlformats.org/officeDocument/2006/relationships/image" Target="../media/presenton-native-svg-51-3.svg"/><Relationship Id="rIdNotes" Type="http://schemas.openxmlformats.org/officeDocument/2006/relationships/notesSlide" Target="../notesSlides/notesSlide3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4" Type="http://schemas.openxmlformats.org/officeDocument/2006/relationships/image" Target="../media/Presenton_Raster_Image_78.png"/><Relationship Id="rId5" Type="http://schemas.openxmlformats.org/officeDocument/2006/relationships/image" Target="../media/Presenton_Raster_Image_79.png"/><Relationship Id="rId6" Type="http://schemas.openxmlformats.org/officeDocument/2006/relationships/image" Target="../media/presenton-native-svg-52-4.svg"/><Relationship Id="rId7" Type="http://schemas.openxmlformats.org/officeDocument/2006/relationships/image" Target="../media/presenton-native-svg-53-4.svg"/><Relationship Id="rId8" Type="http://schemas.openxmlformats.org/officeDocument/2006/relationships/image" Target="../media/presenton-native-svg-54-4.svg"/><Relationship Id="rId9" Type="http://schemas.openxmlformats.org/officeDocument/2006/relationships/image" Target="../media/presenton-native-svg-55-4.svg"/><Relationship Id="rId10" Type="http://schemas.openxmlformats.org/officeDocument/2006/relationships/image" Target="../media/presenton-native-svg-56-4.svg"/><Relationship Id="rId11" Type="http://schemas.openxmlformats.org/officeDocument/2006/relationships/image" Target="../media/presenton-native-svg-57-4.svg"/><Relationship Id="rId12" Type="http://schemas.openxmlformats.org/officeDocument/2006/relationships/image" Target="../media/presenton-native-svg-58-4.svg"/><Relationship Id="rId13" Type="http://schemas.openxmlformats.org/officeDocument/2006/relationships/image" Target="../media/presenton-native-svg-59-4.svg"/><Relationship Id="rId14" Type="http://schemas.openxmlformats.org/officeDocument/2006/relationships/image" Target="../media/presenton-native-svg-60-4.svg"/><Relationship Id="rId15" Type="http://schemas.openxmlformats.org/officeDocument/2006/relationships/image" Target="../media/presenton-native-svg-61-4.svg"/><Relationship Id="rId16" Type="http://schemas.openxmlformats.org/officeDocument/2006/relationships/image" Target="../media/presenton-native-svg-62-4.svg"/><Relationship Id="rId17" Type="http://schemas.openxmlformats.org/officeDocument/2006/relationships/image" Target="../media/presenton-native-svg-63-4.svg"/><Relationship Id="rId18" Type="http://schemas.openxmlformats.org/officeDocument/2006/relationships/image" Target="../media/presenton-native-svg-64-4.svg"/><Relationship Id="rId19" Type="http://schemas.openxmlformats.org/officeDocument/2006/relationships/image" Target="../media/presenton-native-svg-65-4.svg"/><Relationship Id="rIdNotes" Type="http://schemas.openxmlformats.org/officeDocument/2006/relationships/notesSlide" Target="../notesSlides/notesSlide4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4" Type="http://schemas.openxmlformats.org/officeDocument/2006/relationships/image" Target="../media/Presenton_Raster_Image_78.png"/><Relationship Id="rId5" Type="http://schemas.openxmlformats.org/officeDocument/2006/relationships/image" Target="../media/Presenton_Raster_Image_79.png"/><Relationship Id="rId6" Type="http://schemas.openxmlformats.org/officeDocument/2006/relationships/image" Target="../media/presenton-native-svg-66-5.svg"/><Relationship Id="rId7" Type="http://schemas.openxmlformats.org/officeDocument/2006/relationships/image" Target="../media/presenton-native-svg-67-5.svg"/><Relationship Id="rId8" Type="http://schemas.openxmlformats.org/officeDocument/2006/relationships/image" Target="../media/presenton-native-svg-68-5.svg"/><Relationship Id="rId9" Type="http://schemas.openxmlformats.org/officeDocument/2006/relationships/image" Target="../media/presenton-native-svg-69-5.svg"/><Relationship Id="rId10" Type="http://schemas.openxmlformats.org/officeDocument/2006/relationships/image" Target="../media/presenton-native-svg-70-5.svg"/><Relationship Id="rId11" Type="http://schemas.openxmlformats.org/officeDocument/2006/relationships/image" Target="../media/presenton-native-svg-71-5.svg"/><Relationship Id="rId12" Type="http://schemas.openxmlformats.org/officeDocument/2006/relationships/image" Target="../media/presenton-native-svg-72-5.svg"/><Relationship Id="rId13" Type="http://schemas.openxmlformats.org/officeDocument/2006/relationships/image" Target="../media/presenton-native-svg-73-5.svg"/><Relationship Id="rId14" Type="http://schemas.openxmlformats.org/officeDocument/2006/relationships/image" Target="../media/presenton-native-svg-74-5.svg"/><Relationship Id="rId15" Type="http://schemas.openxmlformats.org/officeDocument/2006/relationships/image" Target="../media/presenton-native-svg-75-5.svg"/><Relationship Id="rId16" Type="http://schemas.openxmlformats.org/officeDocument/2006/relationships/image" Target="../media/presenton-native-svg-76-5.svg"/><Relationship Id="rId17" Type="http://schemas.openxmlformats.org/officeDocument/2006/relationships/image" Target="../media/presenton-native-svg-77-5.svg"/><Relationship Id="rId18" Type="http://schemas.openxmlformats.org/officeDocument/2006/relationships/image" Target="../media/presenton-native-svg-78-5.svg"/><Relationship Id="rId19" Type="http://schemas.openxmlformats.org/officeDocument/2006/relationships/image" Target="../media/presenton-native-svg-79-5.svg"/><Relationship Id="rIdNotes" Type="http://schemas.openxmlformats.org/officeDocument/2006/relationships/notesSlide" Target="../notesSlides/notesSlide5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Raster_Image_41.png"/><Relationship Id="rId3" Type="http://schemas.openxmlformats.org/officeDocument/2006/relationships/image" Target="../media/Presenton_Raster_Image_42.png"/><Relationship Id="rId8" Type="http://schemas.openxmlformats.org/officeDocument/2006/relationships/image" Target="../media/presenton-native-svg-80-6.svg"/><Relationship Id="rId9" Type="http://schemas.openxmlformats.org/officeDocument/2006/relationships/image" Target="../media/presenton-native-svg-81-6.svg"/><Relationship Id="rId10" Type="http://schemas.openxmlformats.org/officeDocument/2006/relationships/image" Target="../media/presenton-native-svg-82-6.svg"/><Relationship Id="rId11" Type="http://schemas.openxmlformats.org/officeDocument/2006/relationships/image" Target="../media/presenton-native-svg-83-6.svg"/><Relationship Id="rId12" Type="http://schemas.openxmlformats.org/officeDocument/2006/relationships/image" Target="../media/presenton-native-svg-84-6.svg"/><Relationship Id="rId13" Type="http://schemas.openxmlformats.org/officeDocument/2006/relationships/image" Target="../media/presenton-native-svg-85-6.svg"/><Relationship Id="rId14" Type="http://schemas.openxmlformats.org/officeDocument/2006/relationships/image" Target="../media/presenton-native-svg-86-6.svg"/><Relationship Id="rId15" Type="http://schemas.openxmlformats.org/officeDocument/2006/relationships/image" Target="../media/presenton-native-svg-87-6.svg"/><Relationship Id="rId16" Type="http://schemas.openxmlformats.org/officeDocument/2006/relationships/image" Target="../media/presenton-native-svg-88-6.svg"/><Relationship Id="rId17" Type="http://schemas.openxmlformats.org/officeDocument/2006/relationships/image" Target="../media/presenton-native-svg-89-6.svg"/><Relationship Id="rId18" Type="http://schemas.openxmlformats.org/officeDocument/2006/relationships/image" Target="../media/presenton-native-svg-90-6.svg"/><Relationship Id="rId19" Type="http://schemas.openxmlformats.org/officeDocument/2006/relationships/image" Target="../media/presenton-native-svg-91-6.svg"/><Relationship Id="rId20" Type="http://schemas.openxmlformats.org/officeDocument/2006/relationships/image" Target="../media/presenton-native-svg-92-6.svg"/><Relationship Id="rId21" Type="http://schemas.openxmlformats.org/officeDocument/2006/relationships/image" Target="../media/presenton-native-svg-93-6.svg"/><Relationship Id="rId22" Type="http://schemas.openxmlformats.org/officeDocument/2006/relationships/image" Target="../media/presenton-native-svg-94-6.svg"/><Relationship Id="rId23" Type="http://schemas.openxmlformats.org/officeDocument/2006/relationships/image" Target="../media/presenton-native-svg-95-6.svg"/><Relationship Id="rIdNotes" Type="http://schemas.openxmlformats.org/officeDocument/2006/relationships/notesSlide" Target="../notesSlides/notesSlide6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25.png"/><Relationship Id="rId3" Type="http://schemas.openxmlformats.org/officeDocument/2006/relationships/image" Target="../media/Presenton_Raster_Image_41.png"/><Relationship Id="rId4" Type="http://schemas.openxmlformats.org/officeDocument/2006/relationships/image" Target="../media/Presenton_Raster_Image_42.png"/><Relationship Id="rId7" Type="http://schemas.openxmlformats.org/officeDocument/2006/relationships/image" Target="../media/presenton-native-svg-96-7.svg"/><Relationship Id="rId8" Type="http://schemas.openxmlformats.org/officeDocument/2006/relationships/image" Target="../media/presenton-native-svg-97-7.svg"/><Relationship Id="rId9" Type="http://schemas.openxmlformats.org/officeDocument/2006/relationships/image" Target="../media/presenton-native-svg-98-7.svg"/><Relationship Id="rId10" Type="http://schemas.openxmlformats.org/officeDocument/2006/relationships/image" Target="../media/presenton-native-svg-99-7.svg"/><Relationship Id="rId11" Type="http://schemas.openxmlformats.org/officeDocument/2006/relationships/image" Target="../media/presenton-native-svg-100-7.svg"/><Relationship Id="rId12" Type="http://schemas.openxmlformats.org/officeDocument/2006/relationships/image" Target="../media/presenton-native-svg-101-7.svg"/><Relationship Id="rId13" Type="http://schemas.openxmlformats.org/officeDocument/2006/relationships/image" Target="../media/presenton-native-svg-102-7.svg"/><Relationship Id="rId14" Type="http://schemas.openxmlformats.org/officeDocument/2006/relationships/image" Target="../media/presenton-native-svg-103-7.svg"/><Relationship Id="rId15" Type="http://schemas.openxmlformats.org/officeDocument/2006/relationships/image" Target="../media/presenton-native-svg-104-7.svg"/><Relationship Id="rId16" Type="http://schemas.openxmlformats.org/officeDocument/2006/relationships/image" Target="../media/presenton-native-svg-105-7.svg"/><Relationship Id="rId17" Type="http://schemas.openxmlformats.org/officeDocument/2006/relationships/image" Target="../media/presenton-native-svg-106-7.svg"/><Relationship Id="rId18" Type="http://schemas.openxmlformats.org/officeDocument/2006/relationships/image" Target="../media/presenton-native-svg-107-7.svg"/><Relationship Id="rId19" Type="http://schemas.openxmlformats.org/officeDocument/2006/relationships/image" Target="../media/presenton-native-svg-108-7.svg"/><Relationship Id="rId20" Type="http://schemas.openxmlformats.org/officeDocument/2006/relationships/image" Target="../media/presenton-native-svg-109-7.svg"/><Relationship Id="rIdNotes" Type="http://schemas.openxmlformats.org/officeDocument/2006/relationships/notesSlide" Target="../notesSlides/notesSlide7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4" Type="http://schemas.openxmlformats.org/officeDocument/2006/relationships/image" Target="../media/Presenton_Raster_Image_78.png"/><Relationship Id="rId5" Type="http://schemas.openxmlformats.org/officeDocument/2006/relationships/image" Target="../media/Presenton_Raster_Image_79.png"/><Relationship Id="rId6" Type="http://schemas.openxmlformats.org/officeDocument/2006/relationships/image" Target="../media/presenton-native-svg-110-8.svg"/><Relationship Id="rId7" Type="http://schemas.openxmlformats.org/officeDocument/2006/relationships/image" Target="../media/presenton-native-svg-111-8.svg"/><Relationship Id="rId8" Type="http://schemas.openxmlformats.org/officeDocument/2006/relationships/image" Target="../media/presenton-native-svg-112-8.svg"/><Relationship Id="rId9" Type="http://schemas.openxmlformats.org/officeDocument/2006/relationships/image" Target="../media/presenton-native-svg-113-8.svg"/><Relationship Id="rId10" Type="http://schemas.openxmlformats.org/officeDocument/2006/relationships/image" Target="../media/presenton-native-svg-114-8.svg"/><Relationship Id="rId11" Type="http://schemas.openxmlformats.org/officeDocument/2006/relationships/image" Target="../media/presenton-native-svg-115-8.svg"/><Relationship Id="rId12" Type="http://schemas.openxmlformats.org/officeDocument/2006/relationships/image" Target="../media/presenton-native-svg-116-8.svg"/><Relationship Id="rId13" Type="http://schemas.openxmlformats.org/officeDocument/2006/relationships/image" Target="../media/presenton-native-svg-117-8.svg"/><Relationship Id="rId14" Type="http://schemas.openxmlformats.org/officeDocument/2006/relationships/image" Target="../media/presenton-native-svg-118-8.svg"/><Relationship Id="rId15" Type="http://schemas.openxmlformats.org/officeDocument/2006/relationships/image" Target="../media/presenton-native-svg-119-8.svg"/><Relationship Id="rId16" Type="http://schemas.openxmlformats.org/officeDocument/2006/relationships/image" Target="../media/presenton-native-svg-120-8.svg"/><Relationship Id="rId17" Type="http://schemas.openxmlformats.org/officeDocument/2006/relationships/image" Target="../media/presenton-native-svg-121-8.svg"/><Relationship Id="rId18" Type="http://schemas.openxmlformats.org/officeDocument/2006/relationships/image" Target="../media/presenton-native-svg-122-8.svg"/><Relationship Id="rId19" Type="http://schemas.openxmlformats.org/officeDocument/2006/relationships/image" Target="../media/presenton-native-svg-123-8.svg"/><Relationship Id="rIdNotes" Type="http://schemas.openxmlformats.org/officeDocument/2006/relationships/notesSlide" Target="../notesSlides/notesSlide8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4" Type="http://schemas.openxmlformats.org/officeDocument/2006/relationships/image" Target="../media/Presenton_Raster_Image_78.png"/><Relationship Id="rId5" Type="http://schemas.openxmlformats.org/officeDocument/2006/relationships/image" Target="../media/Presenton_Raster_Image_79.png"/><Relationship Id="rId6" Type="http://schemas.openxmlformats.org/officeDocument/2006/relationships/image" Target="../media/presenton-native-svg-124-9.svg"/><Relationship Id="rId7" Type="http://schemas.openxmlformats.org/officeDocument/2006/relationships/image" Target="../media/presenton-native-svg-125-9.svg"/><Relationship Id="rId8" Type="http://schemas.openxmlformats.org/officeDocument/2006/relationships/image" Target="../media/presenton-native-svg-126-9.svg"/><Relationship Id="rId9" Type="http://schemas.openxmlformats.org/officeDocument/2006/relationships/image" Target="../media/presenton-native-svg-127-9.svg"/><Relationship Id="rId10" Type="http://schemas.openxmlformats.org/officeDocument/2006/relationships/image" Target="../media/presenton-native-svg-128-9.svg"/><Relationship Id="rId11" Type="http://schemas.openxmlformats.org/officeDocument/2006/relationships/image" Target="../media/presenton-native-svg-129-9.svg"/><Relationship Id="rId12" Type="http://schemas.openxmlformats.org/officeDocument/2006/relationships/image" Target="../media/presenton-native-svg-130-9.svg"/><Relationship Id="rId13" Type="http://schemas.openxmlformats.org/officeDocument/2006/relationships/image" Target="../media/presenton-native-svg-131-9.svg"/><Relationship Id="rId14" Type="http://schemas.openxmlformats.org/officeDocument/2006/relationships/image" Target="../media/presenton-native-svg-132-9.svg"/><Relationship Id="rId15" Type="http://schemas.openxmlformats.org/officeDocument/2006/relationships/image" Target="../media/presenton-native-svg-133-9.svg"/><Relationship Id="rId16" Type="http://schemas.openxmlformats.org/officeDocument/2006/relationships/image" Target="../media/presenton-native-svg-134-9.svg"/><Relationship Id="rId17" Type="http://schemas.openxmlformats.org/officeDocument/2006/relationships/image" Target="../media/presenton-native-svg-135-9.svg"/><Relationship Id="rId18" Type="http://schemas.openxmlformats.org/officeDocument/2006/relationships/image" Target="../media/presenton-native-svg-136-9.svg"/><Relationship Id="rId19" Type="http://schemas.openxmlformats.org/officeDocument/2006/relationships/image" Target="../media/presenton-native-svg-137-9.svg"/><Relationship Id="rIdNotes" Type="http://schemas.openxmlformats.org/officeDocument/2006/relationships/notesSlide" Target="../notesSlides/notesSlide9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4" Type="http://schemas.openxmlformats.org/officeDocument/2006/relationships/image" Target="../media/Presenton_Raster_Image_78.png"/><Relationship Id="rId5" Type="http://schemas.openxmlformats.org/officeDocument/2006/relationships/image" Target="../media/Presenton_Raster_Image_79.png"/><Relationship Id="rId6" Type="http://schemas.openxmlformats.org/officeDocument/2006/relationships/image" Target="../media/presenton-native-svg-138-10.svg"/><Relationship Id="rId7" Type="http://schemas.openxmlformats.org/officeDocument/2006/relationships/image" Target="../media/presenton-native-svg-139-10.svg"/><Relationship Id="rId8" Type="http://schemas.openxmlformats.org/officeDocument/2006/relationships/image" Target="../media/presenton-native-svg-140-10.svg"/><Relationship Id="rId9" Type="http://schemas.openxmlformats.org/officeDocument/2006/relationships/image" Target="../media/presenton-native-svg-141-10.svg"/><Relationship Id="rId10" Type="http://schemas.openxmlformats.org/officeDocument/2006/relationships/image" Target="../media/presenton-native-svg-142-10.svg"/><Relationship Id="rId11" Type="http://schemas.openxmlformats.org/officeDocument/2006/relationships/image" Target="../media/presenton-native-svg-143-10.svg"/><Relationship Id="rId12" Type="http://schemas.openxmlformats.org/officeDocument/2006/relationships/image" Target="../media/presenton-native-svg-144-10.svg"/><Relationship Id="rId13" Type="http://schemas.openxmlformats.org/officeDocument/2006/relationships/image" Target="../media/presenton-native-svg-145-10.svg"/><Relationship Id="rId14" Type="http://schemas.openxmlformats.org/officeDocument/2006/relationships/image" Target="../media/presenton-native-svg-146-10.svg"/><Relationship Id="rId15" Type="http://schemas.openxmlformats.org/officeDocument/2006/relationships/image" Target="../media/presenton-native-svg-147-10.svg"/><Relationship Id="rId16" Type="http://schemas.openxmlformats.org/officeDocument/2006/relationships/image" Target="../media/presenton-native-svg-148-10.svg"/><Relationship Id="rId17" Type="http://schemas.openxmlformats.org/officeDocument/2006/relationships/image" Target="../media/presenton-native-svg-149-10.svg"/><Relationship Id="rId18" Type="http://schemas.openxmlformats.org/officeDocument/2006/relationships/image" Target="../media/presenton-native-svg-150-10.svg"/><Relationship Id="rId19" Type="http://schemas.openxmlformats.org/officeDocument/2006/relationships/image" Target="../media/presenton-native-svg-151-10.svg"/><Relationship Id="rIdNotes" Type="http://schemas.openxmlformats.org/officeDocument/2006/relationships/notesSlide" Target="../notesSlides/notesSlide10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4" Type="http://schemas.openxmlformats.org/officeDocument/2006/relationships/image" Target="../media/Presenton_Raster_Image_78.png"/><Relationship Id="rId5" Type="http://schemas.openxmlformats.org/officeDocument/2006/relationships/image" Target="../media/Presenton_Raster_Image_79.png"/><Relationship Id="rId6" Type="http://schemas.openxmlformats.org/officeDocument/2006/relationships/image" Target="../media/presenton-native-svg-152-11.svg"/><Relationship Id="rId7" Type="http://schemas.openxmlformats.org/officeDocument/2006/relationships/image" Target="../media/presenton-native-svg-153-11.svg"/><Relationship Id="rId8" Type="http://schemas.openxmlformats.org/officeDocument/2006/relationships/image" Target="../media/presenton-native-svg-154-11.svg"/><Relationship Id="rId9" Type="http://schemas.openxmlformats.org/officeDocument/2006/relationships/image" Target="../media/presenton-native-svg-155-11.svg"/><Relationship Id="rId10" Type="http://schemas.openxmlformats.org/officeDocument/2006/relationships/image" Target="../media/presenton-native-svg-156-11.svg"/><Relationship Id="rId11" Type="http://schemas.openxmlformats.org/officeDocument/2006/relationships/image" Target="../media/presenton-native-svg-157-11.svg"/><Relationship Id="rId12" Type="http://schemas.openxmlformats.org/officeDocument/2006/relationships/image" Target="../media/presenton-native-svg-158-11.svg"/><Relationship Id="rId13" Type="http://schemas.openxmlformats.org/officeDocument/2006/relationships/image" Target="../media/presenton-native-svg-159-11.svg"/><Relationship Id="rId14" Type="http://schemas.openxmlformats.org/officeDocument/2006/relationships/image" Target="../media/presenton-native-svg-160-11.svg"/><Relationship Id="rId15" Type="http://schemas.openxmlformats.org/officeDocument/2006/relationships/image" Target="../media/presenton-native-svg-161-11.svg"/><Relationship Id="rId16" Type="http://schemas.openxmlformats.org/officeDocument/2006/relationships/image" Target="../media/presenton-native-svg-162-11.svg"/><Relationship Id="rId17" Type="http://schemas.openxmlformats.org/officeDocument/2006/relationships/image" Target="../media/presenton-native-svg-163-11.svg"/><Relationship Id="rId18" Type="http://schemas.openxmlformats.org/officeDocument/2006/relationships/image" Target="../media/presenton-native-svg-164-11.svg"/><Relationship Id="rId19" Type="http://schemas.openxmlformats.org/officeDocument/2006/relationships/image" Target="../media/presenton-native-svg-165-11.svg"/><Relationship Id="rIdNotes" Type="http://schemas.openxmlformats.org/officeDocument/2006/relationships/notesSlide" Target="../notesSlides/notesSlide1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Presenton_Native_Image_25.png"/><Relationship Id="rId3" Type="http://schemas.openxmlformats.org/officeDocument/2006/relationships/image" Target="../media/Presenton_Raster_Image_41.png"/><Relationship Id="rId4" Type="http://schemas.openxmlformats.org/officeDocument/2006/relationships/image" Target="../media/Presenton_Raster_Image_42.png"/><Relationship Id="rId7" Type="http://schemas.openxmlformats.org/officeDocument/2006/relationships/image" Target="../media/Presenton_Native_Image_212.png"/><Relationship Id="rId8" Type="http://schemas.openxmlformats.org/officeDocument/2006/relationships/image" Target="../media/Presenton_Native_Image_213.png"/><Relationship Id="rId9" Type="http://schemas.openxmlformats.org/officeDocument/2006/relationships/image" Target="../media/Presenton_Native_Image_214.png"/><Relationship Id="rId10" Type="http://schemas.openxmlformats.org/officeDocument/2006/relationships/image" Target="../media/presenton-native-svg-166-12.svg"/><Relationship Id="rId11" Type="http://schemas.openxmlformats.org/officeDocument/2006/relationships/image" Target="../media/presenton-native-svg-167-12.svg"/><Relationship Id="rId12" Type="http://schemas.openxmlformats.org/officeDocument/2006/relationships/image" Target="../media/presenton-native-svg-168-12.svg"/><Relationship Id="rId13" Type="http://schemas.openxmlformats.org/officeDocument/2006/relationships/image" Target="../media/presenton-native-svg-169-12.svg"/><Relationship Id="rId14" Type="http://schemas.openxmlformats.org/officeDocument/2006/relationships/image" Target="../media/presenton-native-svg-170-12.svg"/><Relationship Id="rId15" Type="http://schemas.openxmlformats.org/officeDocument/2006/relationships/image" Target="../media/presenton-native-svg-171-12.svg"/><Relationship Id="rId16" Type="http://schemas.openxmlformats.org/officeDocument/2006/relationships/image" Target="../media/presenton-native-svg-172-12.svg"/><Relationship Id="rId17" Type="http://schemas.openxmlformats.org/officeDocument/2006/relationships/image" Target="../media/presenton-native-svg-173-12.svg"/><Relationship Id="rId18" Type="http://schemas.openxmlformats.org/officeDocument/2006/relationships/image" Target="../media/presenton-native-svg-174-12.svg"/><Relationship Id="rId19" Type="http://schemas.openxmlformats.org/officeDocument/2006/relationships/image" Target="../media/presenton-native-svg-175-12.svg"/><Relationship Id="rId20" Type="http://schemas.openxmlformats.org/officeDocument/2006/relationships/image" Target="../media/presenton-native-svg-176-12.svg"/><Relationship Id="rId21" Type="http://schemas.openxmlformats.org/officeDocument/2006/relationships/image" Target="../media/presenton-native-svg-177-12.svg"/><Relationship Id="rId22" Type="http://schemas.openxmlformats.org/officeDocument/2006/relationships/image" Target="../media/presenton-native-svg-178-12.svg"/><Relationship Id="rId23" Type="http://schemas.openxmlformats.org/officeDocument/2006/relationships/image" Target="../media/presenton-native-svg-179-12.svg"/><Relationship Id="rIdNotes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D3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resenton Native SVG Image 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0"/>
            <a:ext cx="9525" cy="6858000"/>
          </a:xfrm>
          <a:prstGeom prst="rect">
            <a:avLst/>
          </a:prstGeom>
        </p:spPr>
      </p:pic>
      <p:pic>
        <p:nvPicPr>
          <p:cNvPr id="101" name="Presenton Native SVG Image 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14400" y="0"/>
            <a:ext cx="9525" cy="6858000"/>
          </a:xfrm>
          <a:prstGeom prst="rect">
            <a:avLst/>
          </a:prstGeom>
        </p:spPr>
      </p:pic>
      <p:pic>
        <p:nvPicPr>
          <p:cNvPr id="102" name="Presenton Native SVG Image 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828800" y="0"/>
            <a:ext cx="9525" cy="6858000"/>
          </a:xfrm>
          <a:prstGeom prst="rect">
            <a:avLst/>
          </a:prstGeom>
        </p:spPr>
      </p:pic>
      <p:pic>
        <p:nvPicPr>
          <p:cNvPr id="103" name="Presenton Native SVG Image 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43200" y="0"/>
            <a:ext cx="9525" cy="6858000"/>
          </a:xfrm>
          <a:prstGeom prst="rect">
            <a:avLst/>
          </a:prstGeom>
        </p:spPr>
      </p:pic>
      <p:pic>
        <p:nvPicPr>
          <p:cNvPr id="104" name="Presenton Native SVG Image 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657600" y="0"/>
            <a:ext cx="9525" cy="6858000"/>
          </a:xfrm>
          <a:prstGeom prst="rect">
            <a:avLst/>
          </a:prstGeom>
        </p:spPr>
      </p:pic>
      <p:pic>
        <p:nvPicPr>
          <p:cNvPr id="105" name="Presenton Native SVG Image 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72000" y="0"/>
            <a:ext cx="9525" cy="6858000"/>
          </a:xfrm>
          <a:prstGeom prst="rect">
            <a:avLst/>
          </a:prstGeom>
        </p:spPr>
      </p:pic>
      <p:pic>
        <p:nvPicPr>
          <p:cNvPr id="106" name="Presenton Native SVG Image 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5486400" y="0"/>
            <a:ext cx="9525" cy="6858000"/>
          </a:xfrm>
          <a:prstGeom prst="rect">
            <a:avLst/>
          </a:prstGeom>
        </p:spPr>
      </p:pic>
      <p:pic>
        <p:nvPicPr>
          <p:cNvPr id="107" name="Presenton Native SVG Image 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400800" y="0"/>
            <a:ext cx="9525" cy="6858000"/>
          </a:xfrm>
          <a:prstGeom prst="rect">
            <a:avLst/>
          </a:prstGeom>
        </p:spPr>
      </p:pic>
      <p:pic>
        <p:nvPicPr>
          <p:cNvPr id="108" name="Presenton Native SVG Image 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315200" y="0"/>
            <a:ext cx="9525" cy="6858000"/>
          </a:xfrm>
          <a:prstGeom prst="rect">
            <a:avLst/>
          </a:prstGeom>
        </p:spPr>
      </p:pic>
      <p:pic>
        <p:nvPicPr>
          <p:cNvPr id="109" name="Presenton Native SVG Image 1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229600" y="0"/>
            <a:ext cx="9525" cy="6858000"/>
          </a:xfrm>
          <a:prstGeom prst="rect">
            <a:avLst/>
          </a:prstGeom>
        </p:spPr>
      </p:pic>
      <p:pic>
        <p:nvPicPr>
          <p:cNvPr id="110" name="Presenton Native SVG Image 1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144000" y="0"/>
            <a:ext cx="9525" cy="6858000"/>
          </a:xfrm>
          <a:prstGeom prst="rect">
            <a:avLst/>
          </a:prstGeom>
        </p:spPr>
      </p:pic>
      <p:pic>
        <p:nvPicPr>
          <p:cNvPr id="111" name="Presenton Native SVG Image 1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058400" y="0"/>
            <a:ext cx="9525" cy="6858000"/>
          </a:xfrm>
          <a:prstGeom prst="rect">
            <a:avLst/>
          </a:prstGeom>
        </p:spPr>
      </p:pic>
      <p:pic>
        <p:nvPicPr>
          <p:cNvPr id="112" name="Presenton Native SVG Image 1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972800" y="0"/>
            <a:ext cx="9525" cy="6858000"/>
          </a:xfrm>
          <a:prstGeom prst="rect">
            <a:avLst/>
          </a:prstGeom>
        </p:spPr>
      </p:pic>
      <p:pic>
        <p:nvPicPr>
          <p:cNvPr id="113" name="Presenton Native SVG Image 1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887200" y="0"/>
            <a:ext cx="9525" cy="6858000"/>
          </a:xfrm>
          <a:prstGeom prst="rect">
            <a:avLst/>
          </a:prstGeom>
        </p:spPr>
      </p:pic>
      <p:pic>
        <p:nvPicPr>
          <p:cNvPr id="114" name="Presenton Native SVG Image 1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0" y="0"/>
            <a:ext cx="12192000" cy="9525"/>
          </a:xfrm>
          <a:prstGeom prst="rect">
            <a:avLst/>
          </a:prstGeom>
        </p:spPr>
      </p:pic>
      <p:pic>
        <p:nvPicPr>
          <p:cNvPr id="115" name="Presenton Native SVG Image 1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0" y="914400"/>
            <a:ext cx="12192000" cy="9525"/>
          </a:xfrm>
          <a:prstGeom prst="rect">
            <a:avLst/>
          </a:prstGeom>
        </p:spPr>
      </p:pic>
      <p:pic>
        <p:nvPicPr>
          <p:cNvPr id="116" name="Presenton Native SVG Image 1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0" y="1828800"/>
            <a:ext cx="12192000" cy="9525"/>
          </a:xfrm>
          <a:prstGeom prst="rect">
            <a:avLst/>
          </a:prstGeom>
        </p:spPr>
      </p:pic>
      <p:pic>
        <p:nvPicPr>
          <p:cNvPr id="117" name="Presenton Native SVG Image 1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0" y="2743200"/>
            <a:ext cx="12192000" cy="9525"/>
          </a:xfrm>
          <a:prstGeom prst="rect">
            <a:avLst/>
          </a:prstGeom>
        </p:spPr>
      </p:pic>
      <p:pic>
        <p:nvPicPr>
          <p:cNvPr id="118" name="Presenton Native SVG Image 1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0" y="3657600"/>
            <a:ext cx="12192000" cy="9525"/>
          </a:xfrm>
          <a:prstGeom prst="rect">
            <a:avLst/>
          </a:prstGeom>
        </p:spPr>
      </p:pic>
      <p:pic>
        <p:nvPicPr>
          <p:cNvPr id="119" name="Presenton Native SVG Image 2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0" y="4572000"/>
            <a:ext cx="12192000" cy="9525"/>
          </a:xfrm>
          <a:prstGeom prst="rect">
            <a:avLst/>
          </a:prstGeom>
        </p:spPr>
      </p:pic>
      <p:pic>
        <p:nvPicPr>
          <p:cNvPr id="120" name="Presenton Native SVG Image 2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0" y="5486400"/>
            <a:ext cx="12192000" cy="9525"/>
          </a:xfrm>
          <a:prstGeom prst="rect">
            <a:avLst/>
          </a:prstGeom>
        </p:spPr>
      </p:pic>
      <p:pic>
        <p:nvPicPr>
          <p:cNvPr id="121" name="Presenton Native SVG Image 2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0" y="6400800"/>
            <a:ext cx="12192000" cy="9525"/>
          </a:xfrm>
          <a:prstGeom prst="rect">
            <a:avLst/>
          </a:prstGeom>
        </p:spPr>
      </p:pic>
      <p:sp>
        <p:nvSpPr>
          <p:cNvPr id="2" name="Shape 2"/>
          <p:cNvSpPr/>
          <p:nvPr/>
        </p:nvSpPr>
        <p:spPr>
          <a:xfrm>
            <a:off x="419100" y="3790950"/>
            <a:ext cx="3543300" cy="1550194"/>
          </a:xfrm>
          <a:prstGeom prst="roundRect">
            <a:avLst>
              <a:gd name="adj" fmla="val 49524"/>
            </a:avLst>
          </a:prstGeom>
          <a:solidFill>
            <a:srgbClr val="189BA4"/>
          </a:solidFill>
        </p:spPr>
        <p:txBody>
          <a:bodyPr/>
          <a:lstStyle/>
          <a:p/>
        </p:txBody>
      </p:sp>
      <p:sp>
        <p:nvSpPr>
          <p:cNvPr id="3" name="Shape 3"/>
          <p:cNvSpPr/>
          <p:nvPr/>
        </p:nvSpPr>
        <p:spPr>
          <a:xfrm>
            <a:off x="1393478" y="2801689"/>
            <a:ext cx="1594396" cy="3572768"/>
          </a:xfrm>
          <a:prstGeom prst="roundRect">
            <a:avLst>
              <a:gd name="adj" fmla="val 49883"/>
            </a:avLst>
          </a:prstGeom>
          <a:solidFill>
            <a:srgbClr val="189BA4"/>
          </a:solidFill>
        </p:spPr>
        <p:txBody>
          <a:bodyPr/>
          <a:lstStyle/>
          <a:p/>
        </p:txBody>
      </p:sp>
      <p:sp>
        <p:nvSpPr>
          <p:cNvPr id="4" name="Shape 4"/>
          <p:cNvSpPr/>
          <p:nvPr/>
        </p:nvSpPr>
        <p:spPr>
          <a:xfrm>
            <a:off x="8515350" y="1752600"/>
            <a:ext cx="2560290" cy="1120080"/>
          </a:xfrm>
          <a:prstGeom prst="roundRect">
            <a:avLst>
              <a:gd name="adj" fmla="val 49526"/>
            </a:avLst>
          </a:prstGeom>
          <a:solidFill>
            <a:srgbClr val="159AA2"/>
          </a:solidFill>
        </p:spPr>
        <p:txBody>
          <a:bodyPr/>
          <a:lstStyle/>
          <a:p/>
        </p:txBody>
      </p:sp>
      <p:sp>
        <p:nvSpPr>
          <p:cNvPr id="5" name="Shape 5"/>
          <p:cNvSpPr/>
          <p:nvPr/>
        </p:nvSpPr>
        <p:spPr>
          <a:xfrm>
            <a:off x="9219307" y="1037779"/>
            <a:ext cx="1152079" cy="2581573"/>
          </a:xfrm>
          <a:prstGeom prst="roundRect">
            <a:avLst>
              <a:gd name="adj" fmla="val 50000"/>
            </a:avLst>
          </a:prstGeom>
          <a:solidFill>
            <a:srgbClr val="159AA2"/>
          </a:solidFill>
        </p:spPr>
        <p:txBody>
          <a:bodyPr/>
          <a:lstStyle/>
          <a:p/>
        </p:txBody>
      </p:sp>
      <p:pic>
        <p:nvPicPr>
          <p:cNvPr id="122" name="Presenton Native Image 23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0" y="0"/>
            <a:ext cx="5314950" cy="5638800"/>
          </a:xfrm>
          <a:prstGeom prst="rect">
            <a:avLst/>
          </a:prstGeom>
        </p:spPr>
      </p:pic>
      <p:pic>
        <p:nvPicPr>
          <p:cNvPr id="123" name="Presenton Native SVG Image 2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4524375" y="647700"/>
            <a:ext cx="6477000" cy="5819775"/>
          </a:xfrm>
          <a:prstGeom prst="rect">
            <a:avLst/>
          </a:prstGeom>
        </p:spPr>
      </p:pic>
      <p:pic>
        <p:nvPicPr>
          <p:cNvPr id="124" name="Presenton Native Image 25" descr=""/>
          <p:cNvPicPr/>
          <p:nvPr/>
        </p:nvPicPr>
        <p:blipFill>
          <a:blip r:embed="rId6" cstate="none"/>
          <a:srcRect l="12085" r="12085"/>
          <a:stretch>
            <a:fillRect/>
          </a:stretch>
        </p:blipFill>
        <p:spPr>
          <a:xfrm>
            <a:off x="7600950" y="1247775"/>
            <a:ext cx="3657600" cy="2714625"/>
          </a:xfrm>
          <a:prstGeom prst="rect">
            <a:avLst/>
          </a:prstGeom>
        </p:spPr>
      </p:pic>
      <p:pic>
        <p:nvPicPr>
          <p:cNvPr id="125" name="Presenton Native Image 26" descr=""/>
          <p:cNvPicPr/>
          <p:nvPr/>
        </p:nvPicPr>
        <p:blipFill>
          <a:blip r:embed="rId6" cstate="none"/>
          <a:srcRect l="11619" r="3471"/>
          <a:stretch>
            <a:fillRect/>
          </a:stretch>
        </p:blipFill>
        <p:spPr>
          <a:xfrm>
            <a:off x="5143500" y="2657475"/>
            <a:ext cx="4124325" cy="2733675"/>
          </a:xfrm>
          <a:prstGeom prst="rect">
            <a:avLst/>
          </a:prstGeom>
        </p:spPr>
      </p:pic>
      <p:sp>
        <p:nvSpPr>
          <p:cNvPr id="6" name="Shape 6"/>
          <p:cNvSpPr/>
          <p:nvPr/>
        </p:nvSpPr>
        <p:spPr>
          <a:xfrm>
            <a:off x="457200" y="600075"/>
            <a:ext cx="10715625" cy="245283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9314"/>
              </a:lnSpc>
              <a:buNone/>
            </a:pPr>
            <a:r>
              <a:rPr sz="16650" b="0" i="0" spc="0">
                <a:solidFill>
                  <a:srgbClr val="FFFFFF"/>
                </a:solidFill>
                <a:latin typeface="Source Code Pro"/>
                <a:ea typeface="Source Code Pro"/>
              </a:rPr>
              <a:t>ПланБ</a:t>
            </a:r>
            <a:endParaRPr lang="en-US"/>
          </a:p>
        </p:txBody>
      </p:sp>
      <p:sp>
        <p:nvSpPr>
          <p:cNvPr id="7" name="Shape 7"/>
          <p:cNvSpPr/>
          <p:nvPr/>
        </p:nvSpPr>
        <p:spPr>
          <a:xfrm>
            <a:off x="3057525" y="3819525"/>
            <a:ext cx="8172450" cy="172343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524"/>
              </a:lnSpc>
              <a:buNone/>
            </a:pPr>
            <a:r>
              <a:rPr sz="3900" b="0" i="0" spc="0">
                <a:solidFill>
                  <a:srgbClr val="FFFFFF"/>
                </a:solidFill>
                <a:latin typeface="Source Code Pro"/>
                <a:ea typeface="Source Code Pro"/>
              </a:rPr>
              <a:t>Командировка в одном согласованном плане</a:t>
            </a:r>
            <a:r>
              <a:rPr sz="3900" b="0" i="0" spc="0">
                <a:solidFill>
                  <a:srgbClr val="FFFFFF"/>
                </a:solidFill>
                <a:latin typeface="Source Code Pro"/>
                <a:ea typeface="Source Code Pro"/>
              </a:rPr>
              <a:t xml:space="preserve">
</a:t>
            </a:r>
            <a:r>
              <a:rPr sz="3900" b="0" i="0" spc="0">
                <a:solidFill>
                  <a:srgbClr val="FFFFFF"/>
                </a:solidFill>
                <a:latin typeface="Source Code Pro"/>
                <a:ea typeface="Source Code Pro"/>
              </a:rPr>
              <a:t>Концепция цифрового сервиса</a:t>
            </a:r>
            <a:endParaRPr lang="en-US"/>
          </a:p>
        </p:txBody>
      </p:sp>
      <p:sp>
        <p:nvSpPr>
          <p:cNvPr id="8" name="Shape 8"/>
          <p:cNvSpPr/>
          <p:nvPr/>
        </p:nvSpPr>
        <p:spPr>
          <a:xfrm>
            <a:off x="9344025" y="4219575"/>
            <a:ext cx="2286000" cy="25405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01"/>
              </a:lnSpc>
              <a:buNone/>
            </a:pPr>
            <a:r>
              <a:rPr sz="1725" b="0" i="0">
                <a:solidFill>
                  <a:srgbClr val="FFFFFF"/>
                </a:solidFill>
                <a:latin typeface="Source Code Pro"/>
                <a:ea typeface="Source Code Pro"/>
              </a:rPr>
              <a:t>Концепция</a:t>
            </a:r>
            <a:endParaRPr lang="en-US"/>
          </a:p>
        </p:txBody>
      </p:sp>
      <p:sp>
        <p:nvSpPr>
          <p:cNvPr id="9" name="Shape 9"/>
          <p:cNvSpPr/>
          <p:nvPr/>
        </p:nvSpPr>
        <p:spPr>
          <a:xfrm>
            <a:off x="552450" y="190500"/>
            <a:ext cx="3352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0" name="Shape 10"/>
          <p:cNvSpPr/>
          <p:nvPr/>
        </p:nvSpPr>
        <p:spPr>
          <a:xfrm>
            <a:off x="11182350" y="6505575"/>
            <a:ext cx="447675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1" name="Shape 11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Presenton Native SVG Image 2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0"/>
            <a:ext cx="9525" cy="6858000"/>
          </a:xfrm>
          <a:prstGeom prst="rect">
            <a:avLst/>
          </a:prstGeom>
        </p:spPr>
      </p:pic>
      <p:pic>
        <p:nvPicPr>
          <p:cNvPr id="127" name="Presenton Native SVG Image 2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71600" y="0"/>
            <a:ext cx="9525" cy="6858000"/>
          </a:xfrm>
          <a:prstGeom prst="rect">
            <a:avLst/>
          </a:prstGeom>
        </p:spPr>
      </p:pic>
      <p:pic>
        <p:nvPicPr>
          <p:cNvPr id="128" name="Presenton Native SVG Image 2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43200" y="0"/>
            <a:ext cx="9525" cy="6858000"/>
          </a:xfrm>
          <a:prstGeom prst="rect">
            <a:avLst/>
          </a:prstGeom>
        </p:spPr>
      </p:pic>
      <p:pic>
        <p:nvPicPr>
          <p:cNvPr id="129" name="Presenton Native SVG Image 3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14800" y="0"/>
            <a:ext cx="9525" cy="6858000"/>
          </a:xfrm>
          <a:prstGeom prst="rect">
            <a:avLst/>
          </a:prstGeom>
        </p:spPr>
      </p:pic>
      <p:pic>
        <p:nvPicPr>
          <p:cNvPr id="130" name="Presenton Native SVG Image 3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86400" y="0"/>
            <a:ext cx="9525" cy="6858000"/>
          </a:xfrm>
          <a:prstGeom prst="rect">
            <a:avLst/>
          </a:prstGeom>
        </p:spPr>
      </p:pic>
      <p:pic>
        <p:nvPicPr>
          <p:cNvPr id="131" name="Presenton Native SVG Image 3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58000" y="0"/>
            <a:ext cx="9525" cy="6858000"/>
          </a:xfrm>
          <a:prstGeom prst="rect">
            <a:avLst/>
          </a:prstGeom>
        </p:spPr>
      </p:pic>
      <p:pic>
        <p:nvPicPr>
          <p:cNvPr id="132" name="Presenton Native SVG Image 3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229600" y="0"/>
            <a:ext cx="9525" cy="6858000"/>
          </a:xfrm>
          <a:prstGeom prst="rect">
            <a:avLst/>
          </a:prstGeom>
        </p:spPr>
      </p:pic>
      <p:pic>
        <p:nvPicPr>
          <p:cNvPr id="133" name="Presenton Native SVG Image 3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601200" y="0"/>
            <a:ext cx="9525" cy="6858000"/>
          </a:xfrm>
          <a:prstGeom prst="rect">
            <a:avLst/>
          </a:prstGeom>
        </p:spPr>
      </p:pic>
      <p:pic>
        <p:nvPicPr>
          <p:cNvPr id="134" name="Presenton Native SVG Image 3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972800" y="0"/>
            <a:ext cx="9525" cy="6858000"/>
          </a:xfrm>
          <a:prstGeom prst="rect">
            <a:avLst/>
          </a:prstGeom>
        </p:spPr>
      </p:pic>
      <p:pic>
        <p:nvPicPr>
          <p:cNvPr id="135" name="Presenton Native SVG Image 3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0" y="0"/>
            <a:ext cx="12192000" cy="9525"/>
          </a:xfrm>
          <a:prstGeom prst="rect">
            <a:avLst/>
          </a:prstGeom>
        </p:spPr>
      </p:pic>
      <p:pic>
        <p:nvPicPr>
          <p:cNvPr id="136" name="Presenton Native SVG Image 3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0" y="1371600"/>
            <a:ext cx="12192000" cy="9525"/>
          </a:xfrm>
          <a:prstGeom prst="rect">
            <a:avLst/>
          </a:prstGeom>
        </p:spPr>
      </p:pic>
      <p:pic>
        <p:nvPicPr>
          <p:cNvPr id="137" name="Presenton Native SVG Image 3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0" y="2743200"/>
            <a:ext cx="12192000" cy="9525"/>
          </a:xfrm>
          <a:prstGeom prst="rect">
            <a:avLst/>
          </a:prstGeom>
        </p:spPr>
      </p:pic>
      <p:pic>
        <p:nvPicPr>
          <p:cNvPr id="138" name="Presenton Native SVG Image 3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0" y="4114800"/>
            <a:ext cx="12192000" cy="9525"/>
          </a:xfrm>
          <a:prstGeom prst="rect">
            <a:avLst/>
          </a:prstGeom>
        </p:spPr>
      </p:pic>
      <p:pic>
        <p:nvPicPr>
          <p:cNvPr id="139" name="Presenton Native SVG Image 4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0" y="5486400"/>
            <a:ext cx="12192000" cy="9525"/>
          </a:xfrm>
          <a:prstGeom prst="rect">
            <a:avLst/>
          </a:prstGeom>
        </p:spPr>
      </p:pic>
      <p:pic>
        <p:nvPicPr>
          <p:cNvPr id="140" name="Presenton Raster Image 41" descr=""/>
          <p:cNvPicPr/>
          <p:nvPr/>
        </p:nvPicPr>
        <p:blipFill>
          <a:blip r:embed="rId5" cstate="none"/>
          <a:stretch>
            <a:fillRect/>
          </a:stretch>
        </p:blipFill>
        <p:spPr>
          <a:xfrm>
            <a:off x="0" y="0"/>
            <a:ext cx="5953125" cy="6648450"/>
          </a:xfrm>
          <a:prstGeom prst="rect">
            <a:avLst/>
          </a:prstGeom>
        </p:spPr>
      </p:pic>
      <p:pic>
        <p:nvPicPr>
          <p:cNvPr id="141" name="Presenton Raster Image 42" descr=""/>
          <p:cNvPicPr/>
          <p:nvPr/>
        </p:nvPicPr>
        <p:blipFill>
          <a:blip r:embed="rId6" cstate="none"/>
          <a:stretch>
            <a:fillRect/>
          </a:stretch>
        </p:blipFill>
        <p:spPr>
          <a:xfrm>
            <a:off x="5953125" y="1352550"/>
            <a:ext cx="6238875" cy="5505450"/>
          </a:xfrm>
          <a:prstGeom prst="rect">
            <a:avLst/>
          </a:prstGeom>
        </p:spPr>
      </p:pic>
      <p:sp>
        <p:nvSpPr>
          <p:cNvPr id="12" name="Shape 12"/>
          <p:cNvSpPr/>
          <p:nvPr/>
        </p:nvSpPr>
        <p:spPr>
          <a:xfrm>
            <a:off x="7858125" y="1438275"/>
            <a:ext cx="2605980" cy="1140023"/>
          </a:xfrm>
          <a:prstGeom prst="roundRect">
            <a:avLst>
              <a:gd name="adj" fmla="val 49529"/>
            </a:avLst>
          </a:prstGeom>
          <a:solidFill>
            <a:srgbClr val="FFF337"/>
          </a:solidFill>
        </p:spPr>
        <p:txBody>
          <a:bodyPr/>
          <a:lstStyle/>
          <a:p/>
        </p:txBody>
      </p:sp>
      <p:sp>
        <p:nvSpPr>
          <p:cNvPr id="13" name="Shape 13"/>
          <p:cNvSpPr/>
          <p:nvPr/>
        </p:nvSpPr>
        <p:spPr>
          <a:xfrm>
            <a:off x="8574732" y="710654"/>
            <a:ext cx="1172617" cy="2627709"/>
          </a:xfrm>
          <a:prstGeom prst="roundRect">
            <a:avLst>
              <a:gd name="adj" fmla="val 49956"/>
            </a:avLst>
          </a:prstGeom>
          <a:solidFill>
            <a:srgbClr val="FFF337"/>
          </a:solidFill>
        </p:spPr>
        <p:txBody>
          <a:bodyPr/>
          <a:lstStyle/>
          <a:p/>
        </p:txBody>
      </p:sp>
      <p:pic>
        <p:nvPicPr>
          <p:cNvPr id="142" name="Presenton Native Image 43" descr=""/>
          <p:cNvPicPr/>
          <p:nvPr/>
        </p:nvPicPr>
        <p:blipFill>
          <a:blip r:embed="rId2" cstate="none"/>
          <a:srcRect l="6189" r="6189"/>
          <a:stretch>
            <a:fillRect/>
          </a:stretch>
        </p:blipFill>
        <p:spPr>
          <a:xfrm>
            <a:off x="523875" y="1543050"/>
            <a:ext cx="3648075" cy="2343150"/>
          </a:xfrm>
          <a:prstGeom prst="rect">
            <a:avLst/>
          </a:prstGeom>
        </p:spPr>
      </p:pic>
      <p:pic>
        <p:nvPicPr>
          <p:cNvPr id="143" name="Presenton Native Image 44" descr=""/>
          <p:cNvPicPr/>
          <p:nvPr/>
        </p:nvPicPr>
        <p:blipFill>
          <a:blip r:embed="rId2" cstate="none"/>
          <a:srcRect t="2734" b="2734"/>
          <a:stretch>
            <a:fillRect/>
          </a:stretch>
        </p:blipFill>
        <p:spPr>
          <a:xfrm>
            <a:off x="7743825" y="771525"/>
            <a:ext cx="3867150" cy="2057400"/>
          </a:xfrm>
          <a:prstGeom prst="rect">
            <a:avLst/>
          </a:prstGeom>
        </p:spPr>
      </p:pic>
      <p:sp>
        <p:nvSpPr>
          <p:cNvPr id="14" name="Shape 14"/>
          <p:cNvSpPr/>
          <p:nvPr/>
        </p:nvSpPr>
        <p:spPr>
          <a:xfrm>
            <a:off x="542925" y="600075"/>
            <a:ext cx="6534150" cy="47505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3741"/>
              </a:lnSpc>
              <a:buNone/>
            </a:pPr>
            <a:r>
              <a:rPr sz="3225" b="0" i="0" spc="0">
                <a:solidFill>
                  <a:srgbClr val="171B1B"/>
                </a:solidFill>
                <a:latin typeface="Source Code Pro"/>
                <a:ea typeface="Source Code Pro"/>
              </a:rPr>
              <a:t>Для кого проектируется сервис</a:t>
            </a:r>
            <a:endParaRPr lang="en-US"/>
          </a:p>
        </p:txBody>
      </p:sp>
      <p:sp>
        <p:nvSpPr>
          <p:cNvPr id="15" name="Shape 15"/>
          <p:cNvSpPr/>
          <p:nvPr/>
        </p:nvSpPr>
        <p:spPr>
          <a:xfrm>
            <a:off x="5000625" y="2809875"/>
            <a:ext cx="6677025" cy="79548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6264"/>
              </a:lnSpc>
              <a:buNone/>
            </a:pPr>
            <a:r>
              <a:rPr sz="5400" b="0" i="0" spc="0">
                <a:solidFill>
                  <a:srgbClr val="171B1B"/>
                </a:solidFill>
                <a:latin typeface="Source Code Pro"/>
                <a:ea typeface="Source Code Pro"/>
              </a:rPr>
              <a:t xml:space="preserve"> </a:t>
            </a:r>
            <a:endParaRPr lang="en-US"/>
          </a:p>
        </p:txBody>
      </p:sp>
      <p:sp>
        <p:nvSpPr>
          <p:cNvPr id="16" name="Shape 16"/>
          <p:cNvSpPr/>
          <p:nvPr/>
        </p:nvSpPr>
        <p:spPr>
          <a:xfrm>
            <a:off x="0" y="3971925"/>
            <a:ext cx="12192000" cy="2886075"/>
          </a:xfrm>
          <a:prstGeom prst="rect">
            <a:avLst/>
          </a:prstGeom>
          <a:solidFill>
            <a:srgbClr val="37D3D8"/>
          </a:solidFill>
        </p:spPr>
        <p:txBody>
          <a:bodyPr/>
          <a:lstStyle/>
          <a:p/>
        </p:txBody>
      </p:sp>
      <p:sp>
        <p:nvSpPr>
          <p:cNvPr id="17" name="Shape 17"/>
          <p:cNvSpPr/>
          <p:nvPr/>
        </p:nvSpPr>
        <p:spPr>
          <a:xfrm>
            <a:off x="552450" y="4295775"/>
            <a:ext cx="657225" cy="16564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05"/>
              </a:lnSpc>
              <a:buNone/>
            </a:pPr>
            <a:r>
              <a:rPr sz="1125" b="0" i="0">
                <a:solidFill>
                  <a:srgbClr val="171B1B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18" name="Shape 18"/>
          <p:cNvSpPr/>
          <p:nvPr/>
        </p:nvSpPr>
        <p:spPr>
          <a:xfrm>
            <a:off x="552450" y="4762500"/>
            <a:ext cx="3228975" cy="32027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23"/>
              </a:lnSpc>
              <a:buNone/>
            </a:pPr>
            <a:r>
              <a:rPr sz="2175" b="0" i="0">
                <a:solidFill>
                  <a:srgbClr val="171B1B"/>
                </a:solidFill>
                <a:latin typeface="Source Code Pro"/>
                <a:ea typeface="Source Code Pro"/>
              </a:rPr>
              <a:t>Сотрудник</a:t>
            </a:r>
            <a:endParaRPr lang="en-US"/>
          </a:p>
        </p:txBody>
      </p:sp>
      <p:sp>
        <p:nvSpPr>
          <p:cNvPr id="19" name="Shape 19"/>
          <p:cNvSpPr/>
          <p:nvPr/>
        </p:nvSpPr>
        <p:spPr>
          <a:xfrm>
            <a:off x="552450" y="5791200"/>
            <a:ext cx="3228975" cy="1988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66"/>
              </a:lnSpc>
              <a:buNone/>
            </a:pPr>
            <a:r>
              <a:rPr sz="1350" b="0" i="0">
                <a:solidFill>
                  <a:srgbClr val="171B1B"/>
                </a:solidFill>
                <a:latin typeface="Manrope"/>
                <a:ea typeface="Manrope"/>
              </a:rPr>
              <a:t>Собирает маршрут и требования к поездке.</a:t>
            </a:r>
            <a:endParaRPr lang="en-US"/>
          </a:p>
        </p:txBody>
      </p:sp>
      <p:sp>
        <p:nvSpPr>
          <p:cNvPr id="20" name="Shape 20"/>
          <p:cNvSpPr/>
          <p:nvPr/>
        </p:nvSpPr>
        <p:spPr>
          <a:xfrm>
            <a:off x="4362450" y="4295775"/>
            <a:ext cx="657225" cy="16564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05"/>
              </a:lnSpc>
              <a:buNone/>
            </a:pPr>
            <a:r>
              <a:rPr sz="1125" b="0" i="0">
                <a:solidFill>
                  <a:srgbClr val="171B1B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21" name="Shape 21"/>
          <p:cNvSpPr/>
          <p:nvPr/>
        </p:nvSpPr>
        <p:spPr>
          <a:xfrm>
            <a:off x="4362450" y="4762500"/>
            <a:ext cx="3228975" cy="32027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23"/>
              </a:lnSpc>
              <a:buNone/>
            </a:pPr>
            <a:r>
              <a:rPr sz="2175" b="0" i="0">
                <a:solidFill>
                  <a:srgbClr val="171B1B"/>
                </a:solidFill>
                <a:latin typeface="Source Code Pro"/>
                <a:ea typeface="Source Code Pro"/>
              </a:rPr>
              <a:t>Координатор</a:t>
            </a:r>
            <a:endParaRPr lang="en-US"/>
          </a:p>
        </p:txBody>
      </p:sp>
      <p:sp>
        <p:nvSpPr>
          <p:cNvPr id="22" name="Shape 22"/>
          <p:cNvSpPr/>
          <p:nvPr/>
        </p:nvSpPr>
        <p:spPr>
          <a:xfrm>
            <a:off x="4362450" y="5791200"/>
            <a:ext cx="3228975" cy="39766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66"/>
              </a:lnSpc>
              <a:buNone/>
            </a:pPr>
            <a:r>
              <a:rPr sz="1350" b="0" i="0">
                <a:solidFill>
                  <a:srgbClr val="171B1B"/>
                </a:solidFill>
                <a:latin typeface="Manrope"/>
                <a:ea typeface="Manrope"/>
              </a:rPr>
              <a:t>Сравнивает варианты и собирает документы.</a:t>
            </a:r>
            <a:endParaRPr lang="en-US"/>
          </a:p>
        </p:txBody>
      </p:sp>
      <p:sp>
        <p:nvSpPr>
          <p:cNvPr id="23" name="Shape 23"/>
          <p:cNvSpPr/>
          <p:nvPr/>
        </p:nvSpPr>
        <p:spPr>
          <a:xfrm>
            <a:off x="8172450" y="4295775"/>
            <a:ext cx="657225" cy="16564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305"/>
              </a:lnSpc>
              <a:buNone/>
            </a:pPr>
            <a:r>
              <a:rPr sz="1125" b="0" i="0">
                <a:solidFill>
                  <a:srgbClr val="171B1B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24" name="Shape 24"/>
          <p:cNvSpPr/>
          <p:nvPr/>
        </p:nvSpPr>
        <p:spPr>
          <a:xfrm>
            <a:off x="8172450" y="4762500"/>
            <a:ext cx="3228975" cy="32027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523"/>
              </a:lnSpc>
              <a:buNone/>
            </a:pPr>
            <a:r>
              <a:rPr sz="2175" b="0" i="0">
                <a:solidFill>
                  <a:srgbClr val="171B1B"/>
                </a:solidFill>
                <a:latin typeface="Source Code Pro"/>
                <a:ea typeface="Source Code Pro"/>
              </a:rPr>
              <a:t>Руководитель</a:t>
            </a:r>
            <a:endParaRPr lang="en-US"/>
          </a:p>
        </p:txBody>
      </p:sp>
      <p:sp>
        <p:nvSpPr>
          <p:cNvPr id="25" name="Shape 25"/>
          <p:cNvSpPr/>
          <p:nvPr/>
        </p:nvSpPr>
        <p:spPr>
          <a:xfrm>
            <a:off x="8172450" y="5791200"/>
            <a:ext cx="3228975" cy="19883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566"/>
              </a:lnSpc>
              <a:buNone/>
            </a:pPr>
            <a:r>
              <a:rPr sz="1350" b="0" i="0">
                <a:solidFill>
                  <a:srgbClr val="171B1B"/>
                </a:solidFill>
                <a:latin typeface="Manrope"/>
                <a:ea typeface="Manrope"/>
              </a:rPr>
              <a:t>Проверяет условия и согласует расходы.</a:t>
            </a:r>
            <a:endParaRPr lang="en-US"/>
          </a:p>
        </p:txBody>
      </p:sp>
      <p:sp>
        <p:nvSpPr>
          <p:cNvPr id="26" name="Shape 26"/>
          <p:cNvSpPr/>
          <p:nvPr/>
        </p:nvSpPr>
        <p:spPr>
          <a:xfrm>
            <a:off x="552450" y="190500"/>
            <a:ext cx="3352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27" name="Shape 27"/>
          <p:cNvSpPr/>
          <p:nvPr/>
        </p:nvSpPr>
        <p:spPr>
          <a:xfrm>
            <a:off x="11182350" y="6505575"/>
            <a:ext cx="447675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28" name="Shape 28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171B1B"/>
                </a:solidFill>
                <a:latin typeface="Manrope"/>
                <a:ea typeface="Manrope"/>
              </a:rPr>
              <a:t>Гипотеза аудитории: небольшие команды с регулярными рабочими поездками.</a:t>
            </a:r>
            <a:endParaRPr lang="en-US"/>
          </a:p>
        </p:txBody>
      </p:sp>
      <p:sp>
        <p:nvSpPr>
          <p:cNvPr id="29" name="Shape 29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Presenton Native SVG Image 4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0"/>
            <a:ext cx="9525" cy="6858000"/>
          </a:xfrm>
          <a:prstGeom prst="rect">
            <a:avLst/>
          </a:prstGeom>
        </p:spPr>
      </p:pic>
      <p:pic>
        <p:nvPicPr>
          <p:cNvPr id="145" name="Presenton Native SVG Image 4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71600" y="0"/>
            <a:ext cx="9525" cy="6858000"/>
          </a:xfrm>
          <a:prstGeom prst="rect">
            <a:avLst/>
          </a:prstGeom>
        </p:spPr>
      </p:pic>
      <p:pic>
        <p:nvPicPr>
          <p:cNvPr id="146" name="Presenton Native SVG Image 4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43200" y="0"/>
            <a:ext cx="9525" cy="6858000"/>
          </a:xfrm>
          <a:prstGeom prst="rect">
            <a:avLst/>
          </a:prstGeom>
        </p:spPr>
      </p:pic>
      <p:pic>
        <p:nvPicPr>
          <p:cNvPr id="147" name="Presenton Native SVG Image 4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14800" y="0"/>
            <a:ext cx="9525" cy="6858000"/>
          </a:xfrm>
          <a:prstGeom prst="rect">
            <a:avLst/>
          </a:prstGeom>
        </p:spPr>
      </p:pic>
      <p:pic>
        <p:nvPicPr>
          <p:cNvPr id="148" name="Presenton Native SVG Image 4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86400" y="0"/>
            <a:ext cx="9525" cy="6858000"/>
          </a:xfrm>
          <a:prstGeom prst="rect">
            <a:avLst/>
          </a:prstGeom>
        </p:spPr>
      </p:pic>
      <p:pic>
        <p:nvPicPr>
          <p:cNvPr id="149" name="Presenton Native SVG Image 5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58000" y="0"/>
            <a:ext cx="9525" cy="6858000"/>
          </a:xfrm>
          <a:prstGeom prst="rect">
            <a:avLst/>
          </a:prstGeom>
        </p:spPr>
      </p:pic>
      <p:pic>
        <p:nvPicPr>
          <p:cNvPr id="150" name="Presenton Native SVG Image 5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229600" y="0"/>
            <a:ext cx="9525" cy="6858000"/>
          </a:xfrm>
          <a:prstGeom prst="rect">
            <a:avLst/>
          </a:prstGeom>
        </p:spPr>
      </p:pic>
      <p:pic>
        <p:nvPicPr>
          <p:cNvPr id="151" name="Presenton Native SVG Image 5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601200" y="0"/>
            <a:ext cx="9525" cy="6858000"/>
          </a:xfrm>
          <a:prstGeom prst="rect">
            <a:avLst/>
          </a:prstGeom>
        </p:spPr>
      </p:pic>
      <p:pic>
        <p:nvPicPr>
          <p:cNvPr id="152" name="Presenton Native SVG Image 5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972800" y="0"/>
            <a:ext cx="9525" cy="6858000"/>
          </a:xfrm>
          <a:prstGeom prst="rect">
            <a:avLst/>
          </a:prstGeom>
        </p:spPr>
      </p:pic>
      <p:pic>
        <p:nvPicPr>
          <p:cNvPr id="153" name="Presenton Native SVG Image 5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0" y="0"/>
            <a:ext cx="12192000" cy="9525"/>
          </a:xfrm>
          <a:prstGeom prst="rect">
            <a:avLst/>
          </a:prstGeom>
        </p:spPr>
      </p:pic>
      <p:pic>
        <p:nvPicPr>
          <p:cNvPr id="154" name="Presenton Native SVG Image 5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0" y="1371600"/>
            <a:ext cx="12192000" cy="9525"/>
          </a:xfrm>
          <a:prstGeom prst="rect">
            <a:avLst/>
          </a:prstGeom>
        </p:spPr>
      </p:pic>
      <p:pic>
        <p:nvPicPr>
          <p:cNvPr id="155" name="Presenton Native SVG Image 5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0" y="2743200"/>
            <a:ext cx="12192000" cy="9525"/>
          </a:xfrm>
          <a:prstGeom prst="rect">
            <a:avLst/>
          </a:prstGeom>
        </p:spPr>
      </p:pic>
      <p:pic>
        <p:nvPicPr>
          <p:cNvPr id="156" name="Presenton Native SVG Image 5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0" y="4114800"/>
            <a:ext cx="12192000" cy="9525"/>
          </a:xfrm>
          <a:prstGeom prst="rect">
            <a:avLst/>
          </a:prstGeom>
        </p:spPr>
      </p:pic>
      <p:pic>
        <p:nvPicPr>
          <p:cNvPr id="157" name="Presenton Native SVG Image 5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0" y="5486400"/>
            <a:ext cx="12192000" cy="9525"/>
          </a:xfrm>
          <a:prstGeom prst="rect">
            <a:avLst/>
          </a:prstGeom>
        </p:spPr>
      </p:pic>
      <p:pic>
        <p:nvPicPr>
          <p:cNvPr id="158" name="Presenton Raster Image 59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0" y="0"/>
            <a:ext cx="5953125" cy="6648450"/>
          </a:xfrm>
          <a:prstGeom prst="rect">
            <a:avLst/>
          </a:prstGeom>
        </p:spPr>
      </p:pic>
      <p:pic>
        <p:nvPicPr>
          <p:cNvPr id="159" name="Presenton Raster Image 60" descr=""/>
          <p:cNvPicPr/>
          <p:nvPr/>
        </p:nvPicPr>
        <p:blipFill>
          <a:blip r:embed="rId3" cstate="none"/>
          <a:stretch>
            <a:fillRect/>
          </a:stretch>
        </p:blipFill>
        <p:spPr>
          <a:xfrm>
            <a:off x="5953125" y="1352550"/>
            <a:ext cx="6238875" cy="5505450"/>
          </a:xfrm>
          <a:prstGeom prst="rect">
            <a:avLst/>
          </a:prstGeom>
        </p:spPr>
      </p:pic>
      <p:sp>
        <p:nvSpPr>
          <p:cNvPr id="30" name="Shape 30"/>
          <p:cNvSpPr/>
          <p:nvPr/>
        </p:nvSpPr>
        <p:spPr>
          <a:xfrm>
            <a:off x="542925" y="666750"/>
            <a:ext cx="10972800" cy="62969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959"/>
              </a:lnSpc>
              <a:buNone/>
            </a:pPr>
            <a:r>
              <a:rPr sz="4275" b="0" i="0" spc="0">
                <a:solidFill>
                  <a:srgbClr val="171B1B"/>
                </a:solidFill>
                <a:latin typeface="Source Code Pro"/>
                <a:ea typeface="Source Code Pro"/>
              </a:rPr>
              <a:t>Проблема: план рассыпан по сообщениям</a:t>
            </a:r>
            <a:endParaRPr lang="en-US"/>
          </a:p>
        </p:txBody>
      </p:sp>
      <p:pic>
        <p:nvPicPr>
          <p:cNvPr id="160" name="Presenton Raster Image 61" descr=""/>
          <p:cNvPicPr/>
          <p:nvPr/>
        </p:nvPicPr>
        <p:blipFill>
          <a:blip r:embed="rId6" cstate="none"/>
          <a:stretch>
            <a:fillRect/>
          </a:stretch>
        </p:blipFill>
        <p:spPr>
          <a:xfrm>
            <a:off x="1019175" y="1962150"/>
            <a:ext cx="2190750" cy="2190750"/>
          </a:xfrm>
          <a:prstGeom prst="rect">
            <a:avLst/>
          </a:prstGeom>
        </p:spPr>
      </p:pic>
      <p:sp>
        <p:nvSpPr>
          <p:cNvPr id="31" name="Shape 31"/>
          <p:cNvSpPr/>
          <p:nvPr/>
        </p:nvSpPr>
        <p:spPr>
          <a:xfrm>
            <a:off x="552450" y="4419600"/>
            <a:ext cx="3181350" cy="34245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697"/>
              </a:lnSpc>
              <a:buNone/>
            </a:pPr>
            <a:r>
              <a:rPr sz="2325" b="0" i="0">
                <a:solidFill>
                  <a:srgbClr val="171B1B"/>
                </a:solidFill>
                <a:latin typeface="Manrope"/>
                <a:ea typeface="Manrope"/>
              </a:rPr>
              <a:t>Маршрут</a:t>
            </a:r>
            <a:endParaRPr lang="en-US"/>
          </a:p>
        </p:txBody>
      </p:sp>
      <p:sp>
        <p:nvSpPr>
          <p:cNvPr id="32" name="Shape 32"/>
          <p:cNvSpPr/>
          <p:nvPr/>
        </p:nvSpPr>
        <p:spPr>
          <a:xfrm>
            <a:off x="552450" y="5438775"/>
            <a:ext cx="3181350" cy="2208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40"/>
              </a:lnSpc>
              <a:buNone/>
            </a:pPr>
            <a:r>
              <a:rPr sz="1500" b="0" i="0">
                <a:solidFill>
                  <a:srgbClr val="171B1B"/>
                </a:solidFill>
                <a:latin typeface="Manrope"/>
                <a:ea typeface="Manrope"/>
              </a:rPr>
              <a:t>Даты и условия меняются в переписке.</a:t>
            </a:r>
            <a:endParaRPr lang="en-US"/>
          </a:p>
        </p:txBody>
      </p:sp>
      <p:pic>
        <p:nvPicPr>
          <p:cNvPr id="161" name="Presenton Raster Image 62" descr=""/>
          <p:cNvPicPr/>
          <p:nvPr/>
        </p:nvPicPr>
        <p:blipFill>
          <a:blip r:embed="rId6" cstate="none"/>
          <a:stretch>
            <a:fillRect/>
          </a:stretch>
        </p:blipFill>
        <p:spPr>
          <a:xfrm>
            <a:off x="4800600" y="1962150"/>
            <a:ext cx="2190750" cy="2190750"/>
          </a:xfrm>
          <a:prstGeom prst="rect">
            <a:avLst/>
          </a:prstGeom>
        </p:spPr>
      </p:pic>
      <p:sp>
        <p:nvSpPr>
          <p:cNvPr id="33" name="Shape 33"/>
          <p:cNvSpPr/>
          <p:nvPr/>
        </p:nvSpPr>
        <p:spPr>
          <a:xfrm>
            <a:off x="4333875" y="4419600"/>
            <a:ext cx="3181350" cy="34245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697"/>
              </a:lnSpc>
              <a:buNone/>
            </a:pPr>
            <a:r>
              <a:rPr sz="2325" b="0" i="0">
                <a:solidFill>
                  <a:srgbClr val="171B1B"/>
                </a:solidFill>
                <a:latin typeface="Manrope"/>
                <a:ea typeface="Manrope"/>
              </a:rPr>
              <a:t>Бюджет</a:t>
            </a:r>
            <a:endParaRPr lang="en-US"/>
          </a:p>
        </p:txBody>
      </p:sp>
      <p:sp>
        <p:nvSpPr>
          <p:cNvPr id="34" name="Shape 34"/>
          <p:cNvSpPr/>
          <p:nvPr/>
        </p:nvSpPr>
        <p:spPr>
          <a:xfrm>
            <a:off x="4333875" y="5438775"/>
            <a:ext cx="3181350" cy="44172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40"/>
              </a:lnSpc>
              <a:buNone/>
            </a:pPr>
            <a:r>
              <a:rPr sz="1500" b="0" i="0">
                <a:solidFill>
                  <a:srgbClr val="171B1B"/>
                </a:solidFill>
                <a:latin typeface="Manrope"/>
                <a:ea typeface="Manrope"/>
              </a:rPr>
              <a:t>Стоимость трудно сверить с согласованным лимитом.</a:t>
            </a:r>
            <a:endParaRPr lang="en-US"/>
          </a:p>
        </p:txBody>
      </p:sp>
      <p:pic>
        <p:nvPicPr>
          <p:cNvPr id="162" name="Presenton Raster Image 63" descr=""/>
          <p:cNvPicPr/>
          <p:nvPr/>
        </p:nvPicPr>
        <p:blipFill>
          <a:blip r:embed="rId6" cstate="none"/>
          <a:stretch>
            <a:fillRect/>
          </a:stretch>
        </p:blipFill>
        <p:spPr>
          <a:xfrm>
            <a:off x="8582025" y="1962150"/>
            <a:ext cx="2190750" cy="2190750"/>
          </a:xfrm>
          <a:prstGeom prst="rect">
            <a:avLst/>
          </a:prstGeom>
        </p:spPr>
      </p:pic>
      <p:sp>
        <p:nvSpPr>
          <p:cNvPr id="35" name="Shape 35"/>
          <p:cNvSpPr/>
          <p:nvPr/>
        </p:nvSpPr>
        <p:spPr>
          <a:xfrm>
            <a:off x="8115300" y="4419600"/>
            <a:ext cx="3181350" cy="34245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697"/>
              </a:lnSpc>
              <a:buNone/>
            </a:pPr>
            <a:r>
              <a:rPr sz="2325" b="0" i="0">
                <a:solidFill>
                  <a:srgbClr val="171B1B"/>
                </a:solidFill>
                <a:latin typeface="Manrope"/>
                <a:ea typeface="Manrope"/>
              </a:rPr>
              <a:t>Статус</a:t>
            </a:r>
            <a:endParaRPr lang="en-US"/>
          </a:p>
        </p:txBody>
      </p:sp>
      <p:sp>
        <p:nvSpPr>
          <p:cNvPr id="36" name="Shape 36"/>
          <p:cNvSpPr/>
          <p:nvPr/>
        </p:nvSpPr>
        <p:spPr>
          <a:xfrm>
            <a:off x="8115300" y="5438775"/>
            <a:ext cx="3181350" cy="44172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40"/>
              </a:lnSpc>
              <a:buNone/>
            </a:pPr>
            <a:r>
              <a:rPr sz="1500" b="0" i="0">
                <a:solidFill>
                  <a:srgbClr val="171B1B"/>
                </a:solidFill>
                <a:latin typeface="Manrope"/>
                <a:ea typeface="Manrope"/>
              </a:rPr>
              <a:t>Непонятно, какой вариант уже одобрен.</a:t>
            </a:r>
            <a:endParaRPr lang="en-US"/>
          </a:p>
        </p:txBody>
      </p:sp>
      <p:sp>
        <p:nvSpPr>
          <p:cNvPr id="37" name="Shape 37"/>
          <p:cNvSpPr/>
          <p:nvPr/>
        </p:nvSpPr>
        <p:spPr>
          <a:xfrm>
            <a:off x="552450" y="190500"/>
            <a:ext cx="3352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38" name="Shape 38"/>
          <p:cNvSpPr/>
          <p:nvPr/>
        </p:nvSpPr>
        <p:spPr>
          <a:xfrm>
            <a:off x="11182350" y="6505575"/>
            <a:ext cx="447675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39" name="Shape 39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171B1B"/>
                </a:solidFill>
                <a:latin typeface="Manrope"/>
                <a:ea typeface="Manrope"/>
              </a:rPr>
              <a:t>Авторский сценарий, не результат пользовательского исследования.</a:t>
            </a:r>
            <a:endParaRPr lang="en-US"/>
          </a:p>
        </p:txBody>
      </p:sp>
      <p:sp>
        <p:nvSpPr>
          <p:cNvPr id="40" name="Shape 40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B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/>
          <p:nvPr/>
        </p:nvSpPr>
        <p:spPr>
          <a:xfrm>
            <a:off x="8648700" y="1666875"/>
            <a:ext cx="2857500" cy="1250156"/>
          </a:xfrm>
          <a:prstGeom prst="roundRect">
            <a:avLst>
              <a:gd name="adj" fmla="val 49524"/>
            </a:avLst>
          </a:prstGeom>
          <a:solidFill>
            <a:srgbClr val="353735"/>
          </a:solidFill>
        </p:spPr>
        <p:txBody>
          <a:bodyPr/>
          <a:lstStyle/>
          <a:p/>
        </p:txBody>
      </p:sp>
      <p:sp>
        <p:nvSpPr>
          <p:cNvPr id="42" name="Shape 42"/>
          <p:cNvSpPr/>
          <p:nvPr/>
        </p:nvSpPr>
        <p:spPr>
          <a:xfrm>
            <a:off x="9434513" y="869156"/>
            <a:ext cx="1285875" cy="2881313"/>
          </a:xfrm>
          <a:prstGeom prst="roundRect">
            <a:avLst>
              <a:gd name="adj" fmla="val 50000"/>
            </a:avLst>
          </a:prstGeom>
          <a:solidFill>
            <a:srgbClr val="353735"/>
          </a:solidFill>
        </p:spPr>
        <p:txBody>
          <a:bodyPr/>
          <a:lstStyle/>
          <a:p/>
        </p:txBody>
      </p:sp>
      <p:pic>
        <p:nvPicPr>
          <p:cNvPr id="163" name="Presenton Native SVG Image 6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0"/>
            <a:ext cx="9525" cy="6858000"/>
          </a:xfrm>
          <a:prstGeom prst="rect">
            <a:avLst/>
          </a:prstGeom>
        </p:spPr>
      </p:pic>
      <p:pic>
        <p:nvPicPr>
          <p:cNvPr id="164" name="Presenton Native SVG Image 6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71600" y="0"/>
            <a:ext cx="9525" cy="6858000"/>
          </a:xfrm>
          <a:prstGeom prst="rect">
            <a:avLst/>
          </a:prstGeom>
        </p:spPr>
      </p:pic>
      <p:pic>
        <p:nvPicPr>
          <p:cNvPr id="165" name="Presenton Native SVG Image 6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43200" y="0"/>
            <a:ext cx="9525" cy="6858000"/>
          </a:xfrm>
          <a:prstGeom prst="rect">
            <a:avLst/>
          </a:prstGeom>
        </p:spPr>
      </p:pic>
      <p:pic>
        <p:nvPicPr>
          <p:cNvPr id="166" name="Presenton Native SVG Image 6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14800" y="0"/>
            <a:ext cx="9525" cy="6858000"/>
          </a:xfrm>
          <a:prstGeom prst="rect">
            <a:avLst/>
          </a:prstGeom>
        </p:spPr>
      </p:pic>
      <p:pic>
        <p:nvPicPr>
          <p:cNvPr id="167" name="Presenton Native SVG Image 6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86400" y="0"/>
            <a:ext cx="9525" cy="6858000"/>
          </a:xfrm>
          <a:prstGeom prst="rect">
            <a:avLst/>
          </a:prstGeom>
        </p:spPr>
      </p:pic>
      <p:pic>
        <p:nvPicPr>
          <p:cNvPr id="168" name="Presenton Native SVG Image 6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58000" y="0"/>
            <a:ext cx="9525" cy="6858000"/>
          </a:xfrm>
          <a:prstGeom prst="rect">
            <a:avLst/>
          </a:prstGeom>
        </p:spPr>
      </p:pic>
      <p:pic>
        <p:nvPicPr>
          <p:cNvPr id="169" name="Presenton Native SVG Image 7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29600" y="0"/>
            <a:ext cx="9525" cy="6858000"/>
          </a:xfrm>
          <a:prstGeom prst="rect">
            <a:avLst/>
          </a:prstGeom>
        </p:spPr>
      </p:pic>
      <p:pic>
        <p:nvPicPr>
          <p:cNvPr id="170" name="Presenton Native SVG Image 7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601200" y="0"/>
            <a:ext cx="9525" cy="6858000"/>
          </a:xfrm>
          <a:prstGeom prst="rect">
            <a:avLst/>
          </a:prstGeom>
        </p:spPr>
      </p:pic>
      <p:pic>
        <p:nvPicPr>
          <p:cNvPr id="171" name="Presenton Native SVG Image 7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972800" y="0"/>
            <a:ext cx="9525" cy="6858000"/>
          </a:xfrm>
          <a:prstGeom prst="rect">
            <a:avLst/>
          </a:prstGeom>
        </p:spPr>
      </p:pic>
      <p:pic>
        <p:nvPicPr>
          <p:cNvPr id="172" name="Presenton Native SVG Image 7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0" y="0"/>
            <a:ext cx="12192000" cy="9525"/>
          </a:xfrm>
          <a:prstGeom prst="rect">
            <a:avLst/>
          </a:prstGeom>
        </p:spPr>
      </p:pic>
      <p:pic>
        <p:nvPicPr>
          <p:cNvPr id="173" name="Presenton Native SVG Image 7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0" y="1371600"/>
            <a:ext cx="12192000" cy="9525"/>
          </a:xfrm>
          <a:prstGeom prst="rect">
            <a:avLst/>
          </a:prstGeom>
        </p:spPr>
      </p:pic>
      <p:pic>
        <p:nvPicPr>
          <p:cNvPr id="174" name="Presenton Native SVG Image 7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0" y="2743200"/>
            <a:ext cx="12192000" cy="9525"/>
          </a:xfrm>
          <a:prstGeom prst="rect">
            <a:avLst/>
          </a:prstGeom>
        </p:spPr>
      </p:pic>
      <p:pic>
        <p:nvPicPr>
          <p:cNvPr id="175" name="Presenton Native SVG Image 7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0" y="4114800"/>
            <a:ext cx="12192000" cy="9525"/>
          </a:xfrm>
          <a:prstGeom prst="rect">
            <a:avLst/>
          </a:prstGeom>
        </p:spPr>
      </p:pic>
      <p:pic>
        <p:nvPicPr>
          <p:cNvPr id="176" name="Presenton Native SVG Image 7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0" y="5486400"/>
            <a:ext cx="12192000" cy="9525"/>
          </a:xfrm>
          <a:prstGeom prst="rect">
            <a:avLst/>
          </a:prstGeom>
        </p:spPr>
      </p:pic>
      <p:pic>
        <p:nvPicPr>
          <p:cNvPr id="177" name="Presenton Raster Image 78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0" y="0"/>
            <a:ext cx="5953125" cy="6648450"/>
          </a:xfrm>
          <a:prstGeom prst="rect">
            <a:avLst/>
          </a:prstGeom>
        </p:spPr>
      </p:pic>
      <p:pic>
        <p:nvPicPr>
          <p:cNvPr id="178" name="Presenton Raster Image 79" descr=""/>
          <p:cNvPicPr/>
          <p:nvPr/>
        </p:nvPicPr>
        <p:blipFill>
          <a:blip r:embed="rId5" cstate="none"/>
          <a:stretch>
            <a:fillRect/>
          </a:stretch>
        </p:blipFill>
        <p:spPr>
          <a:xfrm>
            <a:off x="5953125" y="1352550"/>
            <a:ext cx="6238875" cy="5505450"/>
          </a:xfrm>
          <a:prstGeom prst="rect">
            <a:avLst/>
          </a:prstGeom>
        </p:spPr>
      </p:pic>
      <p:sp>
        <p:nvSpPr>
          <p:cNvPr id="43" name="Shape 43"/>
          <p:cNvSpPr/>
          <p:nvPr/>
        </p:nvSpPr>
        <p:spPr>
          <a:xfrm>
            <a:off x="552450" y="790575"/>
            <a:ext cx="2647950" cy="3714750"/>
          </a:xfrm>
          <a:prstGeom prst="roundRect">
            <a:avLst>
              <a:gd name="adj" fmla="val 4317"/>
            </a:avLst>
          </a:prstGeom>
          <a:solidFill>
            <a:srgbClr val="E7E6DF"/>
          </a:solidFill>
        </p:spPr>
        <p:txBody>
          <a:bodyPr/>
          <a:lstStyle/>
          <a:p/>
        </p:txBody>
      </p:sp>
      <p:sp>
        <p:nvSpPr>
          <p:cNvPr id="44" name="Shape 44"/>
          <p:cNvSpPr/>
          <p:nvPr/>
        </p:nvSpPr>
        <p:spPr>
          <a:xfrm>
            <a:off x="723900" y="96202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45" name="Shape 45"/>
          <p:cNvSpPr/>
          <p:nvPr/>
        </p:nvSpPr>
        <p:spPr>
          <a:xfrm>
            <a:off x="723900" y="140970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Чат</a:t>
            </a:r>
            <a:endParaRPr lang="en-US"/>
          </a:p>
        </p:txBody>
      </p:sp>
      <p:sp>
        <p:nvSpPr>
          <p:cNvPr id="46" name="Shape 46"/>
          <p:cNvSpPr/>
          <p:nvPr/>
        </p:nvSpPr>
        <p:spPr>
          <a:xfrm>
            <a:off x="723900" y="221932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Собрать запрос</a:t>
            </a:r>
            <a:endParaRPr lang="en-US"/>
          </a:p>
        </p:txBody>
      </p:sp>
      <p:sp>
        <p:nvSpPr>
          <p:cNvPr id="47" name="Shape 47"/>
          <p:cNvSpPr/>
          <p:nvPr/>
        </p:nvSpPr>
        <p:spPr>
          <a:xfrm>
            <a:off x="3352800" y="790575"/>
            <a:ext cx="2647950" cy="3714750"/>
          </a:xfrm>
          <a:prstGeom prst="roundRect">
            <a:avLst>
              <a:gd name="adj" fmla="val 4317"/>
            </a:avLst>
          </a:prstGeom>
          <a:solidFill>
            <a:srgbClr val="C8BC12"/>
          </a:solidFill>
        </p:spPr>
        <p:txBody>
          <a:bodyPr/>
          <a:lstStyle/>
          <a:p/>
        </p:txBody>
      </p:sp>
      <p:sp>
        <p:nvSpPr>
          <p:cNvPr id="48" name="Shape 48"/>
          <p:cNvSpPr/>
          <p:nvPr/>
        </p:nvSpPr>
        <p:spPr>
          <a:xfrm>
            <a:off x="3524250" y="96202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49" name="Shape 49"/>
          <p:cNvSpPr/>
          <p:nvPr/>
        </p:nvSpPr>
        <p:spPr>
          <a:xfrm>
            <a:off x="3524250" y="140970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Таблица</a:t>
            </a:r>
            <a:endParaRPr lang="en-US"/>
          </a:p>
        </p:txBody>
      </p:sp>
      <p:sp>
        <p:nvSpPr>
          <p:cNvPr id="50" name="Shape 50"/>
          <p:cNvSpPr/>
          <p:nvPr/>
        </p:nvSpPr>
        <p:spPr>
          <a:xfrm>
            <a:off x="3524250" y="221932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Сравнить варианты</a:t>
            </a:r>
            <a:endParaRPr lang="en-US"/>
          </a:p>
        </p:txBody>
      </p:sp>
      <p:sp>
        <p:nvSpPr>
          <p:cNvPr id="51" name="Shape 51"/>
          <p:cNvSpPr/>
          <p:nvPr/>
        </p:nvSpPr>
        <p:spPr>
          <a:xfrm>
            <a:off x="6153150" y="790575"/>
            <a:ext cx="2647950" cy="3714750"/>
          </a:xfrm>
          <a:prstGeom prst="roundRect">
            <a:avLst>
              <a:gd name="adj" fmla="val 4317"/>
            </a:avLst>
          </a:prstGeom>
          <a:solidFill>
            <a:srgbClr val="33BEC3"/>
          </a:solidFill>
        </p:spPr>
        <p:txBody>
          <a:bodyPr/>
          <a:lstStyle/>
          <a:p/>
        </p:txBody>
      </p:sp>
      <p:sp>
        <p:nvSpPr>
          <p:cNvPr id="52" name="Shape 52"/>
          <p:cNvSpPr/>
          <p:nvPr/>
        </p:nvSpPr>
        <p:spPr>
          <a:xfrm>
            <a:off x="6324600" y="96202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53" name="Shape 53"/>
          <p:cNvSpPr/>
          <p:nvPr/>
        </p:nvSpPr>
        <p:spPr>
          <a:xfrm>
            <a:off x="6324600" y="140970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Письмо</a:t>
            </a:r>
            <a:endParaRPr lang="en-US"/>
          </a:p>
        </p:txBody>
      </p:sp>
      <p:sp>
        <p:nvSpPr>
          <p:cNvPr id="54" name="Shape 54"/>
          <p:cNvSpPr/>
          <p:nvPr/>
        </p:nvSpPr>
        <p:spPr>
          <a:xfrm>
            <a:off x="6324600" y="221932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Получить согласование</a:t>
            </a:r>
            <a:endParaRPr lang="en-US"/>
          </a:p>
        </p:txBody>
      </p:sp>
      <p:sp>
        <p:nvSpPr>
          <p:cNvPr id="55" name="Shape 55"/>
          <p:cNvSpPr/>
          <p:nvPr/>
        </p:nvSpPr>
        <p:spPr>
          <a:xfrm>
            <a:off x="8953500" y="790575"/>
            <a:ext cx="2647950" cy="3714750"/>
          </a:xfrm>
          <a:prstGeom prst="roundRect">
            <a:avLst>
              <a:gd name="adj" fmla="val 4317"/>
            </a:avLst>
          </a:prstGeom>
          <a:solidFill>
            <a:srgbClr val="A8A8A0"/>
          </a:solidFill>
        </p:spPr>
        <p:txBody>
          <a:bodyPr/>
          <a:lstStyle/>
          <a:p/>
        </p:txBody>
      </p:sp>
      <p:sp>
        <p:nvSpPr>
          <p:cNvPr id="56" name="Shape 56"/>
          <p:cNvSpPr/>
          <p:nvPr/>
        </p:nvSpPr>
        <p:spPr>
          <a:xfrm>
            <a:off x="9124950" y="96202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04</a:t>
            </a:r>
            <a:endParaRPr lang="en-US"/>
          </a:p>
        </p:txBody>
      </p:sp>
      <p:sp>
        <p:nvSpPr>
          <p:cNvPr id="57" name="Shape 57"/>
          <p:cNvSpPr/>
          <p:nvPr/>
        </p:nvSpPr>
        <p:spPr>
          <a:xfrm>
            <a:off x="9124950" y="140970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Папка</a:t>
            </a:r>
            <a:endParaRPr lang="en-US"/>
          </a:p>
        </p:txBody>
      </p:sp>
      <p:sp>
        <p:nvSpPr>
          <p:cNvPr id="58" name="Shape 58"/>
          <p:cNvSpPr/>
          <p:nvPr/>
        </p:nvSpPr>
        <p:spPr>
          <a:xfrm>
            <a:off x="9124950" y="221932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Сохранить документы</a:t>
            </a:r>
            <a:endParaRPr lang="en-US"/>
          </a:p>
        </p:txBody>
      </p:sp>
      <p:sp>
        <p:nvSpPr>
          <p:cNvPr id="59" name="Shape 59"/>
          <p:cNvSpPr/>
          <p:nvPr/>
        </p:nvSpPr>
        <p:spPr>
          <a:xfrm>
            <a:off x="0" y="5257800"/>
            <a:ext cx="12192000" cy="1600200"/>
          </a:xfrm>
          <a:prstGeom prst="rect">
            <a:avLst/>
          </a:prstGeom>
          <a:solidFill>
            <a:srgbClr val="37D3D8"/>
          </a:solidFill>
        </p:spPr>
        <p:txBody>
          <a:bodyPr/>
          <a:lstStyle/>
          <a:p/>
        </p:txBody>
      </p:sp>
      <p:sp>
        <p:nvSpPr>
          <p:cNvPr id="60" name="Shape 60"/>
          <p:cNvSpPr/>
          <p:nvPr/>
        </p:nvSpPr>
        <p:spPr>
          <a:xfrm>
            <a:off x="552450" y="5486400"/>
            <a:ext cx="11068050" cy="76229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6003"/>
              </a:lnSpc>
              <a:buNone/>
            </a:pPr>
            <a:r>
              <a:rPr sz="5175" b="0" i="0" spc="0">
                <a:solidFill>
                  <a:srgbClr val="171B1B"/>
                </a:solidFill>
                <a:latin typeface="Source Code Pro"/>
                <a:ea typeface="Source Code Pro"/>
              </a:rPr>
              <a:t>Как поездку согласуют сейчас</a:t>
            </a:r>
            <a:endParaRPr lang="en-US"/>
          </a:p>
        </p:txBody>
      </p:sp>
      <p:sp>
        <p:nvSpPr>
          <p:cNvPr id="61" name="Shape 61"/>
          <p:cNvSpPr/>
          <p:nvPr/>
        </p:nvSpPr>
        <p:spPr>
          <a:xfrm>
            <a:off x="552450" y="190500"/>
            <a:ext cx="3352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62" name="Shape 62"/>
          <p:cNvSpPr/>
          <p:nvPr/>
        </p:nvSpPr>
        <p:spPr>
          <a:xfrm>
            <a:off x="11182350" y="6505575"/>
            <a:ext cx="447675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63" name="Shape 63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171B1B"/>
                </a:solidFill>
                <a:latin typeface="Manrope"/>
                <a:ea typeface="Manrope"/>
              </a:rPr>
              <a:t>Гипотеза текущего процесса, которую предстоит проверить.</a:t>
            </a:r>
            <a:endParaRPr lang="en-US"/>
          </a:p>
        </p:txBody>
      </p:sp>
      <p:sp>
        <p:nvSpPr>
          <p:cNvPr id="64" name="Shape 64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04</a:t>
            </a:r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B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/>
        </p:nvSpPr>
        <p:spPr>
          <a:xfrm>
            <a:off x="8648700" y="1666875"/>
            <a:ext cx="2857500" cy="1250156"/>
          </a:xfrm>
          <a:prstGeom prst="roundRect">
            <a:avLst>
              <a:gd name="adj" fmla="val 49524"/>
            </a:avLst>
          </a:prstGeom>
          <a:solidFill>
            <a:srgbClr val="353735"/>
          </a:solidFill>
        </p:spPr>
        <p:txBody>
          <a:bodyPr/>
          <a:lstStyle/>
          <a:p/>
        </p:txBody>
      </p:sp>
      <p:sp>
        <p:nvSpPr>
          <p:cNvPr id="66" name="Shape 66"/>
          <p:cNvSpPr/>
          <p:nvPr/>
        </p:nvSpPr>
        <p:spPr>
          <a:xfrm>
            <a:off x="9434513" y="869156"/>
            <a:ext cx="1285875" cy="2881313"/>
          </a:xfrm>
          <a:prstGeom prst="roundRect">
            <a:avLst>
              <a:gd name="adj" fmla="val 50000"/>
            </a:avLst>
          </a:prstGeom>
          <a:solidFill>
            <a:srgbClr val="353735"/>
          </a:solidFill>
        </p:spPr>
        <p:txBody>
          <a:bodyPr/>
          <a:lstStyle/>
          <a:p/>
        </p:txBody>
      </p:sp>
      <p:pic>
        <p:nvPicPr>
          <p:cNvPr id="179" name="Presenton Native SVG Image 8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0"/>
            <a:ext cx="9525" cy="6858000"/>
          </a:xfrm>
          <a:prstGeom prst="rect">
            <a:avLst/>
          </a:prstGeom>
        </p:spPr>
      </p:pic>
      <p:pic>
        <p:nvPicPr>
          <p:cNvPr id="180" name="Presenton Native SVG Image 8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71600" y="0"/>
            <a:ext cx="9525" cy="6858000"/>
          </a:xfrm>
          <a:prstGeom prst="rect">
            <a:avLst/>
          </a:prstGeom>
        </p:spPr>
      </p:pic>
      <p:pic>
        <p:nvPicPr>
          <p:cNvPr id="181" name="Presenton Native SVG Image 8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43200" y="0"/>
            <a:ext cx="9525" cy="6858000"/>
          </a:xfrm>
          <a:prstGeom prst="rect">
            <a:avLst/>
          </a:prstGeom>
        </p:spPr>
      </p:pic>
      <p:pic>
        <p:nvPicPr>
          <p:cNvPr id="182" name="Presenton Native SVG Image 8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14800" y="0"/>
            <a:ext cx="9525" cy="6858000"/>
          </a:xfrm>
          <a:prstGeom prst="rect">
            <a:avLst/>
          </a:prstGeom>
        </p:spPr>
      </p:pic>
      <p:pic>
        <p:nvPicPr>
          <p:cNvPr id="183" name="Presenton Native SVG Image 8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86400" y="0"/>
            <a:ext cx="9525" cy="6858000"/>
          </a:xfrm>
          <a:prstGeom prst="rect">
            <a:avLst/>
          </a:prstGeom>
        </p:spPr>
      </p:pic>
      <p:pic>
        <p:nvPicPr>
          <p:cNvPr id="184" name="Presenton Native SVG Image 8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58000" y="0"/>
            <a:ext cx="9525" cy="6858000"/>
          </a:xfrm>
          <a:prstGeom prst="rect">
            <a:avLst/>
          </a:prstGeom>
        </p:spPr>
      </p:pic>
      <p:pic>
        <p:nvPicPr>
          <p:cNvPr id="185" name="Presenton Native SVG Image 8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29600" y="0"/>
            <a:ext cx="9525" cy="6858000"/>
          </a:xfrm>
          <a:prstGeom prst="rect">
            <a:avLst/>
          </a:prstGeom>
        </p:spPr>
      </p:pic>
      <p:pic>
        <p:nvPicPr>
          <p:cNvPr id="186" name="Presenton Native SVG Image 8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601200" y="0"/>
            <a:ext cx="9525" cy="6858000"/>
          </a:xfrm>
          <a:prstGeom prst="rect">
            <a:avLst/>
          </a:prstGeom>
        </p:spPr>
      </p:pic>
      <p:pic>
        <p:nvPicPr>
          <p:cNvPr id="187" name="Presenton Native SVG Image 8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972800" y="0"/>
            <a:ext cx="9525" cy="6858000"/>
          </a:xfrm>
          <a:prstGeom prst="rect">
            <a:avLst/>
          </a:prstGeom>
        </p:spPr>
      </p:pic>
      <p:pic>
        <p:nvPicPr>
          <p:cNvPr id="188" name="Presenton Native SVG Image 8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0" y="0"/>
            <a:ext cx="12192000" cy="9525"/>
          </a:xfrm>
          <a:prstGeom prst="rect">
            <a:avLst/>
          </a:prstGeom>
        </p:spPr>
      </p:pic>
      <p:pic>
        <p:nvPicPr>
          <p:cNvPr id="189" name="Presenton Native SVG Image 9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0" y="1371600"/>
            <a:ext cx="12192000" cy="9525"/>
          </a:xfrm>
          <a:prstGeom prst="rect">
            <a:avLst/>
          </a:prstGeom>
        </p:spPr>
      </p:pic>
      <p:pic>
        <p:nvPicPr>
          <p:cNvPr id="190" name="Presenton Native SVG Image 9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0" y="2743200"/>
            <a:ext cx="12192000" cy="9525"/>
          </a:xfrm>
          <a:prstGeom prst="rect">
            <a:avLst/>
          </a:prstGeom>
        </p:spPr>
      </p:pic>
      <p:pic>
        <p:nvPicPr>
          <p:cNvPr id="191" name="Presenton Native SVG Image 9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0" y="4114800"/>
            <a:ext cx="12192000" cy="9525"/>
          </a:xfrm>
          <a:prstGeom prst="rect">
            <a:avLst/>
          </a:prstGeom>
        </p:spPr>
      </p:pic>
      <p:pic>
        <p:nvPicPr>
          <p:cNvPr id="192" name="Presenton Native SVG Image 9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0" y="5486400"/>
            <a:ext cx="12192000" cy="9525"/>
          </a:xfrm>
          <a:prstGeom prst="rect">
            <a:avLst/>
          </a:prstGeom>
        </p:spPr>
      </p:pic>
      <p:pic>
        <p:nvPicPr>
          <p:cNvPr id="193" name="Presenton Raster Image 94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0" y="0"/>
            <a:ext cx="5953125" cy="6648450"/>
          </a:xfrm>
          <a:prstGeom prst="rect">
            <a:avLst/>
          </a:prstGeom>
        </p:spPr>
      </p:pic>
      <p:pic>
        <p:nvPicPr>
          <p:cNvPr id="194" name="Presenton Raster Image 95" descr=""/>
          <p:cNvPicPr/>
          <p:nvPr/>
        </p:nvPicPr>
        <p:blipFill>
          <a:blip r:embed="rId5" cstate="none"/>
          <a:stretch>
            <a:fillRect/>
          </a:stretch>
        </p:blipFill>
        <p:spPr>
          <a:xfrm>
            <a:off x="5953125" y="1352550"/>
            <a:ext cx="6238875" cy="5505450"/>
          </a:xfrm>
          <a:prstGeom prst="rect">
            <a:avLst/>
          </a:prstGeom>
        </p:spPr>
      </p:pic>
      <p:sp>
        <p:nvSpPr>
          <p:cNvPr id="67" name="Shape 67"/>
          <p:cNvSpPr/>
          <p:nvPr/>
        </p:nvSpPr>
        <p:spPr>
          <a:xfrm>
            <a:off x="552450" y="790575"/>
            <a:ext cx="3581400" cy="3714750"/>
          </a:xfrm>
          <a:prstGeom prst="roundRect">
            <a:avLst>
              <a:gd name="adj" fmla="val 3191"/>
            </a:avLst>
          </a:prstGeom>
          <a:solidFill>
            <a:srgbClr val="E7E6DF"/>
          </a:solidFill>
        </p:spPr>
        <p:txBody>
          <a:bodyPr/>
          <a:lstStyle/>
          <a:p/>
        </p:txBody>
      </p:sp>
      <p:sp>
        <p:nvSpPr>
          <p:cNvPr id="68" name="Shape 68"/>
          <p:cNvSpPr/>
          <p:nvPr/>
        </p:nvSpPr>
        <p:spPr>
          <a:xfrm>
            <a:off x="723900" y="962025"/>
            <a:ext cx="325755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69" name="Shape 69"/>
          <p:cNvSpPr/>
          <p:nvPr/>
        </p:nvSpPr>
        <p:spPr>
          <a:xfrm>
            <a:off x="723900" y="1409700"/>
            <a:ext cx="325755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Заявка</a:t>
            </a:r>
            <a:endParaRPr lang="en-US"/>
          </a:p>
        </p:txBody>
      </p:sp>
      <p:sp>
        <p:nvSpPr>
          <p:cNvPr id="70" name="Shape 70"/>
          <p:cNvSpPr/>
          <p:nvPr/>
        </p:nvSpPr>
        <p:spPr>
          <a:xfrm>
            <a:off x="723900" y="2219325"/>
            <a:ext cx="325755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Даты, участники и ограничения</a:t>
            </a:r>
            <a:endParaRPr lang="en-US"/>
          </a:p>
        </p:txBody>
      </p:sp>
      <p:sp>
        <p:nvSpPr>
          <p:cNvPr id="71" name="Shape 71"/>
          <p:cNvSpPr/>
          <p:nvPr/>
        </p:nvSpPr>
        <p:spPr>
          <a:xfrm>
            <a:off x="4286250" y="790575"/>
            <a:ext cx="3581400" cy="3714750"/>
          </a:xfrm>
          <a:prstGeom prst="roundRect">
            <a:avLst>
              <a:gd name="adj" fmla="val 3191"/>
            </a:avLst>
          </a:prstGeom>
          <a:solidFill>
            <a:srgbClr val="C8BC12"/>
          </a:solidFill>
        </p:spPr>
        <p:txBody>
          <a:bodyPr/>
          <a:lstStyle/>
          <a:p/>
        </p:txBody>
      </p:sp>
      <p:sp>
        <p:nvSpPr>
          <p:cNvPr id="72" name="Shape 72"/>
          <p:cNvSpPr/>
          <p:nvPr/>
        </p:nvSpPr>
        <p:spPr>
          <a:xfrm>
            <a:off x="4457700" y="962025"/>
            <a:ext cx="325755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73" name="Shape 73"/>
          <p:cNvSpPr/>
          <p:nvPr/>
        </p:nvSpPr>
        <p:spPr>
          <a:xfrm>
            <a:off x="4457700" y="1409700"/>
            <a:ext cx="325755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Варианты</a:t>
            </a:r>
            <a:endParaRPr lang="en-US"/>
          </a:p>
        </p:txBody>
      </p:sp>
      <p:sp>
        <p:nvSpPr>
          <p:cNvPr id="74" name="Shape 74"/>
          <p:cNvSpPr/>
          <p:nvPr/>
        </p:nvSpPr>
        <p:spPr>
          <a:xfrm>
            <a:off x="4457700" y="2219325"/>
            <a:ext cx="325755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Маршрут и плановый бюджет</a:t>
            </a:r>
            <a:endParaRPr lang="en-US"/>
          </a:p>
        </p:txBody>
      </p:sp>
      <p:sp>
        <p:nvSpPr>
          <p:cNvPr id="75" name="Shape 75"/>
          <p:cNvSpPr/>
          <p:nvPr/>
        </p:nvSpPr>
        <p:spPr>
          <a:xfrm>
            <a:off x="8020050" y="790575"/>
            <a:ext cx="3581400" cy="3714750"/>
          </a:xfrm>
          <a:prstGeom prst="roundRect">
            <a:avLst>
              <a:gd name="adj" fmla="val 3191"/>
            </a:avLst>
          </a:prstGeom>
          <a:solidFill>
            <a:srgbClr val="33BEC3"/>
          </a:solidFill>
        </p:spPr>
        <p:txBody>
          <a:bodyPr/>
          <a:lstStyle/>
          <a:p/>
        </p:txBody>
      </p:sp>
      <p:sp>
        <p:nvSpPr>
          <p:cNvPr id="76" name="Shape 76"/>
          <p:cNvSpPr/>
          <p:nvPr/>
        </p:nvSpPr>
        <p:spPr>
          <a:xfrm>
            <a:off x="8191500" y="962025"/>
            <a:ext cx="325755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77" name="Shape 77"/>
          <p:cNvSpPr/>
          <p:nvPr/>
        </p:nvSpPr>
        <p:spPr>
          <a:xfrm>
            <a:off x="8191500" y="1409700"/>
            <a:ext cx="325755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Решение</a:t>
            </a:r>
            <a:endParaRPr lang="en-US"/>
          </a:p>
        </p:txBody>
      </p:sp>
      <p:sp>
        <p:nvSpPr>
          <p:cNvPr id="78" name="Shape 78"/>
          <p:cNvSpPr/>
          <p:nvPr/>
        </p:nvSpPr>
        <p:spPr>
          <a:xfrm>
            <a:off x="8191500" y="2219325"/>
            <a:ext cx="325755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Согласование и статус</a:t>
            </a:r>
            <a:endParaRPr lang="en-US"/>
          </a:p>
        </p:txBody>
      </p:sp>
      <p:sp>
        <p:nvSpPr>
          <p:cNvPr id="79" name="Shape 79"/>
          <p:cNvSpPr/>
          <p:nvPr/>
        </p:nvSpPr>
        <p:spPr>
          <a:xfrm>
            <a:off x="0" y="5257800"/>
            <a:ext cx="12192000" cy="1600200"/>
          </a:xfrm>
          <a:prstGeom prst="rect">
            <a:avLst/>
          </a:prstGeom>
          <a:solidFill>
            <a:srgbClr val="37D3D8"/>
          </a:solidFill>
        </p:spPr>
        <p:txBody>
          <a:bodyPr/>
          <a:lstStyle/>
          <a:p/>
        </p:txBody>
      </p:sp>
      <p:sp>
        <p:nvSpPr>
          <p:cNvPr id="80" name="Shape 80"/>
          <p:cNvSpPr/>
          <p:nvPr/>
        </p:nvSpPr>
        <p:spPr>
          <a:xfrm>
            <a:off x="552450" y="5486400"/>
            <a:ext cx="11068050" cy="77331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6090"/>
              </a:lnSpc>
              <a:buNone/>
            </a:pPr>
            <a:r>
              <a:rPr sz="5250" b="0" i="0" spc="0">
                <a:solidFill>
                  <a:srgbClr val="171B1B"/>
                </a:solidFill>
                <a:latin typeface="Source Code Pro"/>
                <a:ea typeface="Source Code Pro"/>
              </a:rPr>
              <a:t>Концепция продукта</a:t>
            </a:r>
            <a:endParaRPr lang="en-US"/>
          </a:p>
        </p:txBody>
      </p:sp>
      <p:sp>
        <p:nvSpPr>
          <p:cNvPr id="81" name="Shape 81"/>
          <p:cNvSpPr/>
          <p:nvPr/>
        </p:nvSpPr>
        <p:spPr>
          <a:xfrm>
            <a:off x="552450" y="190500"/>
            <a:ext cx="3352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82" name="Shape 82"/>
          <p:cNvSpPr/>
          <p:nvPr/>
        </p:nvSpPr>
        <p:spPr>
          <a:xfrm>
            <a:off x="11182350" y="6505575"/>
            <a:ext cx="447675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83" name="Shape 83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171B1B"/>
                </a:solidFill>
                <a:latin typeface="Manrope"/>
                <a:ea typeface="Manrope"/>
              </a:rPr>
              <a:t>ПланБ объединяет исходный запрос, сравнение и решение.</a:t>
            </a:r>
            <a:endParaRPr lang="en-US"/>
          </a:p>
        </p:txBody>
      </p:sp>
      <p:sp>
        <p:nvSpPr>
          <p:cNvPr id="84" name="Shape 84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05</a:t>
            </a:r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Presenton Native SVG Image 9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0" y="0"/>
            <a:ext cx="9525" cy="6858000"/>
          </a:xfrm>
          <a:prstGeom prst="rect">
            <a:avLst/>
          </a:prstGeom>
        </p:spPr>
      </p:pic>
      <p:pic>
        <p:nvPicPr>
          <p:cNvPr id="196" name="Presenton Native SVG Image 9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71600" y="0"/>
            <a:ext cx="9525" cy="6858000"/>
          </a:xfrm>
          <a:prstGeom prst="rect">
            <a:avLst/>
          </a:prstGeom>
        </p:spPr>
      </p:pic>
      <p:pic>
        <p:nvPicPr>
          <p:cNvPr id="197" name="Presenton Native SVG Image 9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743200" y="0"/>
            <a:ext cx="9525" cy="6858000"/>
          </a:xfrm>
          <a:prstGeom prst="rect">
            <a:avLst/>
          </a:prstGeom>
        </p:spPr>
      </p:pic>
      <p:pic>
        <p:nvPicPr>
          <p:cNvPr id="198" name="Presenton Native SVG Image 9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4114800" y="0"/>
            <a:ext cx="9525" cy="6858000"/>
          </a:xfrm>
          <a:prstGeom prst="rect">
            <a:avLst/>
          </a:prstGeom>
        </p:spPr>
      </p:pic>
      <p:pic>
        <p:nvPicPr>
          <p:cNvPr id="199" name="Presenton Native SVG Image 10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486400" y="0"/>
            <a:ext cx="9525" cy="6858000"/>
          </a:xfrm>
          <a:prstGeom prst="rect">
            <a:avLst/>
          </a:prstGeom>
        </p:spPr>
      </p:pic>
      <p:pic>
        <p:nvPicPr>
          <p:cNvPr id="200" name="Presenton Native SVG Image 10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858000" y="0"/>
            <a:ext cx="9525" cy="6858000"/>
          </a:xfrm>
          <a:prstGeom prst="rect">
            <a:avLst/>
          </a:prstGeom>
        </p:spPr>
      </p:pic>
      <p:pic>
        <p:nvPicPr>
          <p:cNvPr id="201" name="Presenton Native SVG Image 10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229600" y="0"/>
            <a:ext cx="9525" cy="6858000"/>
          </a:xfrm>
          <a:prstGeom prst="rect">
            <a:avLst/>
          </a:prstGeom>
        </p:spPr>
      </p:pic>
      <p:pic>
        <p:nvPicPr>
          <p:cNvPr id="202" name="Presenton Native SVG Image 10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9601200" y="0"/>
            <a:ext cx="9525" cy="6858000"/>
          </a:xfrm>
          <a:prstGeom prst="rect">
            <a:avLst/>
          </a:prstGeom>
        </p:spPr>
      </p:pic>
      <p:pic>
        <p:nvPicPr>
          <p:cNvPr id="203" name="Presenton Native SVG Image 10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0972800" y="0"/>
            <a:ext cx="9525" cy="6858000"/>
          </a:xfrm>
          <a:prstGeom prst="rect">
            <a:avLst/>
          </a:prstGeom>
        </p:spPr>
      </p:pic>
      <p:pic>
        <p:nvPicPr>
          <p:cNvPr id="204" name="Presenton Native SVG Image 10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0" y="0"/>
            <a:ext cx="12192000" cy="9525"/>
          </a:xfrm>
          <a:prstGeom prst="rect">
            <a:avLst/>
          </a:prstGeom>
        </p:spPr>
      </p:pic>
      <p:pic>
        <p:nvPicPr>
          <p:cNvPr id="205" name="Presenton Native SVG Image 10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0" y="1371600"/>
            <a:ext cx="12192000" cy="9525"/>
          </a:xfrm>
          <a:prstGeom prst="rect">
            <a:avLst/>
          </a:prstGeom>
        </p:spPr>
      </p:pic>
      <p:pic>
        <p:nvPicPr>
          <p:cNvPr id="206" name="Presenton Native SVG Image 10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0" y="2743200"/>
            <a:ext cx="12192000" cy="9525"/>
          </a:xfrm>
          <a:prstGeom prst="rect">
            <a:avLst/>
          </a:prstGeom>
        </p:spPr>
      </p:pic>
      <p:pic>
        <p:nvPicPr>
          <p:cNvPr id="207" name="Presenton Native SVG Image 10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0" y="4114800"/>
            <a:ext cx="12192000" cy="9525"/>
          </a:xfrm>
          <a:prstGeom prst="rect">
            <a:avLst/>
          </a:prstGeom>
        </p:spPr>
      </p:pic>
      <p:pic>
        <p:nvPicPr>
          <p:cNvPr id="208" name="Presenton Native SVG Image 10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0" y="5486400"/>
            <a:ext cx="12192000" cy="9525"/>
          </a:xfrm>
          <a:prstGeom prst="rect">
            <a:avLst/>
          </a:prstGeom>
        </p:spPr>
      </p:pic>
      <p:pic>
        <p:nvPicPr>
          <p:cNvPr id="209" name="Presenton Raster Image 110" descr=""/>
          <p:cNvPicPr/>
          <p:nvPr/>
        </p:nvPicPr>
        <p:blipFill>
          <a:blip r:embed="rId2" cstate="none"/>
          <a:stretch>
            <a:fillRect/>
          </a:stretch>
        </p:blipFill>
        <p:spPr>
          <a:xfrm>
            <a:off x="0" y="0"/>
            <a:ext cx="5953125" cy="6648450"/>
          </a:xfrm>
          <a:prstGeom prst="rect">
            <a:avLst/>
          </a:prstGeom>
        </p:spPr>
      </p:pic>
      <p:pic>
        <p:nvPicPr>
          <p:cNvPr id="210" name="Presenton Raster Image 111" descr=""/>
          <p:cNvPicPr/>
          <p:nvPr/>
        </p:nvPicPr>
        <p:blipFill>
          <a:blip r:embed="rId3" cstate="none"/>
          <a:stretch>
            <a:fillRect/>
          </a:stretch>
        </p:blipFill>
        <p:spPr>
          <a:xfrm>
            <a:off x="5953125" y="1352550"/>
            <a:ext cx="6238875" cy="5505450"/>
          </a:xfrm>
          <a:prstGeom prst="rect">
            <a:avLst/>
          </a:prstGeom>
        </p:spPr>
      </p:pic>
      <p:sp>
        <p:nvSpPr>
          <p:cNvPr id="85" name="Shape 85"/>
          <p:cNvSpPr/>
          <p:nvPr/>
        </p:nvSpPr>
        <p:spPr>
          <a:xfrm>
            <a:off x="695325" y="1447800"/>
            <a:ext cx="2286000" cy="1000125"/>
          </a:xfrm>
          <a:prstGeom prst="roundRect">
            <a:avLst>
              <a:gd name="adj" fmla="val 49524"/>
            </a:avLst>
          </a:prstGeom>
          <a:solidFill>
            <a:srgbClr val="37D3D8"/>
          </a:solidFill>
        </p:spPr>
        <p:txBody>
          <a:bodyPr/>
          <a:lstStyle/>
          <a:p/>
        </p:txBody>
      </p:sp>
      <p:sp>
        <p:nvSpPr>
          <p:cNvPr id="86" name="Shape 86"/>
          <p:cNvSpPr/>
          <p:nvPr/>
        </p:nvSpPr>
        <p:spPr>
          <a:xfrm>
            <a:off x="1323975" y="809625"/>
            <a:ext cx="1028700" cy="2305050"/>
          </a:xfrm>
          <a:prstGeom prst="roundRect">
            <a:avLst>
              <a:gd name="adj" fmla="val 50000"/>
            </a:avLst>
          </a:prstGeom>
          <a:solidFill>
            <a:srgbClr val="37D3D8"/>
          </a:solidFill>
        </p:spPr>
        <p:txBody>
          <a:bodyPr/>
          <a:lstStyle/>
          <a:p/>
        </p:txBody>
      </p:sp>
      <p:sp>
        <p:nvSpPr>
          <p:cNvPr id="87" name="Shape 87"/>
          <p:cNvSpPr/>
          <p:nvPr/>
        </p:nvSpPr>
        <p:spPr>
          <a:xfrm>
            <a:off x="6524625" y="723900"/>
            <a:ext cx="5105400" cy="117098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611"/>
              </a:lnSpc>
              <a:buNone/>
            </a:pPr>
            <a:r>
              <a:rPr sz="3975" b="0" i="0" spc="0">
                <a:solidFill>
                  <a:srgbClr val="171B1B"/>
                </a:solidFill>
                <a:latin typeface="Source Code Pro"/>
                <a:ea typeface="Source Code Pro"/>
              </a:rPr>
              <a:t>Путь пользователя в макете</a:t>
            </a:r>
            <a:endParaRPr lang="en-US"/>
          </a:p>
        </p:txBody>
      </p:sp>
      <p:sp>
        <p:nvSpPr>
          <p:cNvPr id="88" name="Shape 88"/>
          <p:cNvSpPr/>
          <p:nvPr/>
        </p:nvSpPr>
        <p:spPr>
          <a:xfrm>
            <a:off x="6772275" y="3924300"/>
            <a:ext cx="4581525" cy="530126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88"/>
              </a:lnSpc>
              <a:buNone/>
            </a:pPr>
            <a:r>
              <a:rPr sz="1800" b="0" i="0">
                <a:solidFill>
                  <a:srgbClr val="171B1B"/>
                </a:solidFill>
                <a:latin typeface="Manrope"/>
                <a:ea typeface="Manrope"/>
              </a:rPr>
              <a:t>Одна карточка хранит</a:t>
            </a:r>
            <a:r>
              <a:rPr sz="1800" b="0" i="0">
                <a:solidFill>
                  <a:srgbClr val="171B1B"/>
                </a:solidFill>
                <a:latin typeface="Manrope"/>
                <a:ea typeface="Manrope"/>
              </a:rPr>
              <a:t xml:space="preserve">
</a:t>
            </a:r>
            <a:r>
              <a:rPr sz="1800" b="0" i="0">
                <a:solidFill>
                  <a:srgbClr val="171B1B"/>
                </a:solidFill>
                <a:latin typeface="Manrope"/>
                <a:ea typeface="Manrope"/>
              </a:rPr>
              <a:t>вариант и решение.</a:t>
            </a:r>
            <a:endParaRPr lang="en-US"/>
          </a:p>
        </p:txBody>
      </p:sp>
      <p:pic>
        <p:nvPicPr>
          <p:cNvPr id="211" name="Presenton Native SVG Image 11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772150" y="3067050"/>
            <a:ext cx="5762625" cy="3714750"/>
          </a:xfrm>
          <a:prstGeom prst="rect">
            <a:avLst/>
          </a:prstGeom>
        </p:spPr>
      </p:pic>
      <p:pic>
        <p:nvPicPr>
          <p:cNvPr id="212" name="Presenton Native SVG Image 11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647700" y="5419725"/>
            <a:ext cx="609600" cy="609600"/>
          </a:xfrm>
          <a:prstGeom prst="rect">
            <a:avLst/>
          </a:prstGeom>
        </p:spPr>
      </p:pic>
      <p:sp>
        <p:nvSpPr>
          <p:cNvPr id="89" name="Shape 89"/>
          <p:cNvSpPr/>
          <p:nvPr/>
        </p:nvSpPr>
        <p:spPr>
          <a:xfrm>
            <a:off x="552450" y="190500"/>
            <a:ext cx="3352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90" name="Shape 90"/>
          <p:cNvSpPr/>
          <p:nvPr/>
        </p:nvSpPr>
        <p:spPr>
          <a:xfrm>
            <a:off x="11182350" y="6505575"/>
            <a:ext cx="447675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91" name="Shape 91"/>
          <p:cNvSpPr/>
          <p:nvPr/>
        </p:nvSpPr>
        <p:spPr>
          <a:xfrm>
            <a:off x="847725" y="1600200"/>
            <a:ext cx="4229100" cy="3810000"/>
          </a:xfrm>
          <a:prstGeom prst="roundRect">
            <a:avLst>
              <a:gd name="adj" fmla="val 4500"/>
            </a:avLst>
          </a:prstGeom>
          <a:solidFill>
            <a:srgbClr val="FFFFFF"/>
          </a:solidFill>
          <a:ln w="19050">
            <a:solidFill>
              <a:srgbClr val="171B1B"/>
            </a:solidFill>
          </a:ln>
        </p:spPr>
        <p:txBody>
          <a:bodyPr/>
          <a:lstStyle/>
          <a:p/>
        </p:txBody>
      </p:sp>
      <p:sp>
        <p:nvSpPr>
          <p:cNvPr id="92" name="Shape 92"/>
          <p:cNvSpPr/>
          <p:nvPr/>
        </p:nvSpPr>
        <p:spPr>
          <a:xfrm>
            <a:off x="962025" y="1714500"/>
            <a:ext cx="4000500" cy="571500"/>
          </a:xfrm>
          <a:prstGeom prst="rect">
            <a:avLst/>
          </a:prstGeom>
          <a:solidFill>
            <a:srgbClr val="37D3D8"/>
          </a:solidFill>
        </p:spPr>
        <p:txBody>
          <a:bodyPr/>
          <a:lstStyle/>
          <a:p/>
        </p:txBody>
      </p:sp>
      <p:sp>
        <p:nvSpPr>
          <p:cNvPr id="93" name="Shape 93"/>
          <p:cNvSpPr/>
          <p:nvPr/>
        </p:nvSpPr>
        <p:spPr>
          <a:xfrm>
            <a:off x="1076325" y="1847850"/>
            <a:ext cx="3790950" cy="24095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15"/>
              </a:lnSpc>
              <a:buNone/>
            </a:pPr>
            <a:r>
              <a:rPr sz="1650" b="1" i="0">
                <a:solidFill>
                  <a:srgbClr val="101010"/>
                </a:solidFill>
                <a:latin typeface="Manrope"/>
                <a:ea typeface="Manrope"/>
              </a:rPr>
              <a:t>Москва → Казань · проект «ПланБ»</a:t>
            </a:r>
            <a:endParaRPr lang="en-US"/>
          </a:p>
        </p:txBody>
      </p:sp>
      <p:sp>
        <p:nvSpPr>
          <p:cNvPr id="94" name="Shape 94"/>
          <p:cNvSpPr/>
          <p:nvPr/>
        </p:nvSpPr>
        <p:spPr>
          <a:xfrm>
            <a:off x="1076325" y="2552700"/>
            <a:ext cx="3790950" cy="22993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33"/>
              </a:lnSpc>
              <a:buNone/>
            </a:pPr>
            <a:r>
              <a:rPr sz="1575" b="0" i="0">
                <a:solidFill>
                  <a:srgbClr val="171B1B"/>
                </a:solidFill>
                <a:latin typeface="Manrope"/>
                <a:ea typeface="Manrope"/>
              </a:rPr>
              <a:t>Даты: 22–24 октября</a:t>
            </a:r>
            <a:endParaRPr lang="en-US"/>
          </a:p>
        </p:txBody>
      </p:sp>
      <p:sp>
        <p:nvSpPr>
          <p:cNvPr id="95" name="Shape 95"/>
          <p:cNvSpPr/>
          <p:nvPr/>
        </p:nvSpPr>
        <p:spPr>
          <a:xfrm>
            <a:off x="1076325" y="3124200"/>
            <a:ext cx="3790950" cy="22993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33"/>
              </a:lnSpc>
              <a:buNone/>
            </a:pPr>
            <a:r>
              <a:rPr sz="1575" b="0" i="0">
                <a:solidFill>
                  <a:srgbClr val="171B1B"/>
                </a:solidFill>
                <a:latin typeface="Manrope"/>
                <a:ea typeface="Manrope"/>
              </a:rPr>
              <a:t>Плановый лимит: 30 000 ₽</a:t>
            </a:r>
            <a:endParaRPr lang="en-US"/>
          </a:p>
        </p:txBody>
      </p:sp>
      <p:sp>
        <p:nvSpPr>
          <p:cNvPr id="96" name="Shape 96"/>
          <p:cNvSpPr/>
          <p:nvPr/>
        </p:nvSpPr>
        <p:spPr>
          <a:xfrm>
            <a:off x="1076325" y="3695700"/>
            <a:ext cx="3790950" cy="22993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33"/>
              </a:lnSpc>
              <a:buNone/>
            </a:pPr>
            <a:r>
              <a:rPr sz="1575" b="0" i="0">
                <a:solidFill>
                  <a:srgbClr val="171B1B"/>
                </a:solidFill>
                <a:latin typeface="Manrope"/>
                <a:ea typeface="Manrope"/>
              </a:rPr>
              <a:t>Вариант: поезд + гостиница</a:t>
            </a:r>
            <a:endParaRPr lang="en-US"/>
          </a:p>
        </p:txBody>
      </p:sp>
      <p:sp>
        <p:nvSpPr>
          <p:cNvPr id="97" name="Shape 97"/>
          <p:cNvSpPr/>
          <p:nvPr/>
        </p:nvSpPr>
        <p:spPr>
          <a:xfrm>
            <a:off x="1076325" y="4267200"/>
            <a:ext cx="3790950" cy="22993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33"/>
              </a:lnSpc>
              <a:buNone/>
            </a:pPr>
            <a:r>
              <a:rPr sz="1575" b="0" i="0">
                <a:solidFill>
                  <a:srgbClr val="171B1B"/>
                </a:solidFill>
                <a:latin typeface="Manrope"/>
                <a:ea typeface="Manrope"/>
              </a:rPr>
              <a:t>Статус: ожидает согласования</a:t>
            </a:r>
            <a:endParaRPr lang="en-US"/>
          </a:p>
        </p:txBody>
      </p:sp>
      <p:sp>
        <p:nvSpPr>
          <p:cNvPr id="98" name="Shape 98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171B1B"/>
                </a:solidFill>
                <a:latin typeface="Manrope"/>
                <a:ea typeface="Manrope"/>
              </a:rPr>
              <a:t>Авторский макет карточки поездки.</a:t>
            </a:r>
            <a:endParaRPr lang="en-US"/>
          </a:p>
        </p:txBody>
      </p:sp>
      <p:sp>
        <p:nvSpPr>
          <p:cNvPr id="99" name="Shape 99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06</a:t>
            </a:r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DDDD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Presenton Native SVG Image 11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0"/>
            <a:ext cx="9525" cy="6858000"/>
          </a:xfrm>
          <a:prstGeom prst="rect">
            <a:avLst/>
          </a:prstGeom>
        </p:spPr>
      </p:pic>
      <p:pic>
        <p:nvPicPr>
          <p:cNvPr id="214" name="Presenton Native SVG Image 11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371600" y="0"/>
            <a:ext cx="9525" cy="6858000"/>
          </a:xfrm>
          <a:prstGeom prst="rect">
            <a:avLst/>
          </a:prstGeom>
        </p:spPr>
      </p:pic>
      <p:pic>
        <p:nvPicPr>
          <p:cNvPr id="215" name="Presenton Native SVG Image 11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743200" y="0"/>
            <a:ext cx="9525" cy="6858000"/>
          </a:xfrm>
          <a:prstGeom prst="rect">
            <a:avLst/>
          </a:prstGeom>
        </p:spPr>
      </p:pic>
      <p:pic>
        <p:nvPicPr>
          <p:cNvPr id="216" name="Presenton Native SVG Image 11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114800" y="0"/>
            <a:ext cx="9525" cy="6858000"/>
          </a:xfrm>
          <a:prstGeom prst="rect">
            <a:avLst/>
          </a:prstGeom>
        </p:spPr>
      </p:pic>
      <p:pic>
        <p:nvPicPr>
          <p:cNvPr id="217" name="Presenton Native SVG Image 11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86400" y="0"/>
            <a:ext cx="9525" cy="6858000"/>
          </a:xfrm>
          <a:prstGeom prst="rect">
            <a:avLst/>
          </a:prstGeom>
        </p:spPr>
      </p:pic>
      <p:pic>
        <p:nvPicPr>
          <p:cNvPr id="218" name="Presenton Native SVG Image 11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858000" y="0"/>
            <a:ext cx="9525" cy="6858000"/>
          </a:xfrm>
          <a:prstGeom prst="rect">
            <a:avLst/>
          </a:prstGeom>
        </p:spPr>
      </p:pic>
      <p:pic>
        <p:nvPicPr>
          <p:cNvPr id="219" name="Presenton Native SVG Image 12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229600" y="0"/>
            <a:ext cx="9525" cy="6858000"/>
          </a:xfrm>
          <a:prstGeom prst="rect">
            <a:avLst/>
          </a:prstGeom>
        </p:spPr>
      </p:pic>
      <p:pic>
        <p:nvPicPr>
          <p:cNvPr id="220" name="Presenton Native SVG Image 12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9601200" y="0"/>
            <a:ext cx="9525" cy="6858000"/>
          </a:xfrm>
          <a:prstGeom prst="rect">
            <a:avLst/>
          </a:prstGeom>
        </p:spPr>
      </p:pic>
      <p:pic>
        <p:nvPicPr>
          <p:cNvPr id="221" name="Presenton Native SVG Image 12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972800" y="0"/>
            <a:ext cx="9525" cy="6858000"/>
          </a:xfrm>
          <a:prstGeom prst="rect">
            <a:avLst/>
          </a:prstGeom>
        </p:spPr>
      </p:pic>
      <p:pic>
        <p:nvPicPr>
          <p:cNvPr id="222" name="Presenton Native SVG Image 12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0" y="0"/>
            <a:ext cx="12192000" cy="9525"/>
          </a:xfrm>
          <a:prstGeom prst="rect">
            <a:avLst/>
          </a:prstGeom>
        </p:spPr>
      </p:pic>
      <p:pic>
        <p:nvPicPr>
          <p:cNvPr id="223" name="Presenton Native SVG Image 12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0" y="1371600"/>
            <a:ext cx="12192000" cy="9525"/>
          </a:xfrm>
          <a:prstGeom prst="rect">
            <a:avLst/>
          </a:prstGeom>
        </p:spPr>
      </p:pic>
      <p:pic>
        <p:nvPicPr>
          <p:cNvPr id="224" name="Presenton Native SVG Image 12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0" y="2743200"/>
            <a:ext cx="12192000" cy="9525"/>
          </a:xfrm>
          <a:prstGeom prst="rect">
            <a:avLst/>
          </a:prstGeom>
        </p:spPr>
      </p:pic>
      <p:pic>
        <p:nvPicPr>
          <p:cNvPr id="225" name="Presenton Native SVG Image 12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0" y="4114800"/>
            <a:ext cx="12192000" cy="9525"/>
          </a:xfrm>
          <a:prstGeom prst="rect">
            <a:avLst/>
          </a:prstGeom>
        </p:spPr>
      </p:pic>
      <p:pic>
        <p:nvPicPr>
          <p:cNvPr id="226" name="Presenton Native SVG Image 12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0" y="5486400"/>
            <a:ext cx="12192000" cy="9525"/>
          </a:xfrm>
          <a:prstGeom prst="rect">
            <a:avLst/>
          </a:prstGeom>
        </p:spPr>
      </p:pic>
      <p:pic>
        <p:nvPicPr>
          <p:cNvPr id="227" name="Presenton Raster Image 128" descr=""/>
          <p:cNvPicPr/>
          <p:nvPr/>
        </p:nvPicPr>
        <p:blipFill>
          <a:blip r:embed="rId3" cstate="none"/>
          <a:stretch>
            <a:fillRect/>
          </a:stretch>
        </p:blipFill>
        <p:spPr>
          <a:xfrm>
            <a:off x="0" y="0"/>
            <a:ext cx="5953125" cy="6648450"/>
          </a:xfrm>
          <a:prstGeom prst="rect">
            <a:avLst/>
          </a:prstGeom>
        </p:spPr>
      </p:pic>
      <p:pic>
        <p:nvPicPr>
          <p:cNvPr id="228" name="Presenton Raster Image 129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5953125" y="1352550"/>
            <a:ext cx="6238875" cy="5505450"/>
          </a:xfrm>
          <a:prstGeom prst="rect">
            <a:avLst/>
          </a:prstGeom>
        </p:spPr>
      </p:pic>
      <p:sp>
        <p:nvSpPr>
          <p:cNvPr id="100" name="Shape 100"/>
          <p:cNvSpPr/>
          <p:nvPr/>
        </p:nvSpPr>
        <p:spPr>
          <a:xfrm>
            <a:off x="542925" y="666750"/>
            <a:ext cx="10972800" cy="673894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307"/>
              </a:lnSpc>
              <a:buNone/>
            </a:pPr>
            <a:r>
              <a:rPr sz="4575" b="0" i="0" spc="0">
                <a:solidFill>
                  <a:srgbClr val="171B1B"/>
                </a:solidFill>
                <a:latin typeface="Source Code Pro"/>
                <a:ea typeface="Source Code Pro"/>
              </a:rPr>
              <a:t>Альтернативы для сравнения</a:t>
            </a:r>
            <a:endParaRPr lang="en-US"/>
          </a:p>
        </p:txBody>
      </p:sp>
      <p:pic>
        <p:nvPicPr>
          <p:cNvPr id="229" name="Presenton Native Image 130" descr=""/>
          <p:cNvPicPr/>
          <p:nvPr/>
        </p:nvPicPr>
        <p:blipFill>
          <a:blip r:embed="rId2" cstate="none"/>
          <a:srcRect l="24131" r="24131"/>
          <a:stretch>
            <a:fillRect/>
          </a:stretch>
        </p:blipFill>
        <p:spPr>
          <a:xfrm>
            <a:off x="552450" y="3248025"/>
            <a:ext cx="2495550" cy="2714625"/>
          </a:xfrm>
          <a:prstGeom prst="rect">
            <a:avLst/>
          </a:prstGeom>
        </p:spPr>
      </p:pic>
      <p:sp>
        <p:nvSpPr>
          <p:cNvPr id="101" name="Shape 101"/>
          <p:cNvSpPr/>
          <p:nvPr/>
        </p:nvSpPr>
        <p:spPr>
          <a:xfrm>
            <a:off x="3505200" y="3267075"/>
            <a:ext cx="4052888" cy="647700"/>
          </a:xfrm>
          <a:prstGeom prst="rect">
            <a:avLst/>
          </a:prstGeom>
          <a:solidFill>
            <a:srgbClr val="37D3D8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02" name="Shape 102"/>
          <p:cNvSpPr/>
          <p:nvPr/>
        </p:nvSpPr>
        <p:spPr>
          <a:xfrm>
            <a:off x="3571875" y="3481388"/>
            <a:ext cx="643533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1" i="0">
                <a:solidFill>
                  <a:srgbClr val="171B1B"/>
                </a:solidFill>
                <a:latin typeface="Manrope"/>
                <a:ea typeface="Manrope"/>
              </a:rPr>
              <a:t>Подход</a:t>
            </a:r>
            <a:endParaRPr lang="en-US"/>
          </a:p>
        </p:txBody>
      </p:sp>
      <p:sp>
        <p:nvSpPr>
          <p:cNvPr id="103" name="Shape 103"/>
          <p:cNvSpPr/>
          <p:nvPr/>
        </p:nvSpPr>
        <p:spPr>
          <a:xfrm>
            <a:off x="7558088" y="3267075"/>
            <a:ext cx="4052888" cy="647700"/>
          </a:xfrm>
          <a:prstGeom prst="rect">
            <a:avLst/>
          </a:prstGeom>
          <a:solidFill>
            <a:srgbClr val="37D3D8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04" name="Shape 104"/>
          <p:cNvSpPr/>
          <p:nvPr/>
        </p:nvSpPr>
        <p:spPr>
          <a:xfrm>
            <a:off x="7624763" y="3481388"/>
            <a:ext cx="1284387" cy="21907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725"/>
              </a:lnSpc>
              <a:buNone/>
            </a:pPr>
            <a:r>
              <a:rPr sz="1500" b="1" i="0">
                <a:solidFill>
                  <a:srgbClr val="171B1B"/>
                </a:solidFill>
                <a:latin typeface="Manrope"/>
                <a:ea typeface="Manrope"/>
              </a:rPr>
              <a:t>Что проверить</a:t>
            </a:r>
            <a:endParaRPr lang="en-US"/>
          </a:p>
        </p:txBody>
      </p:sp>
      <p:sp>
        <p:nvSpPr>
          <p:cNvPr id="105" name="Shape 105"/>
          <p:cNvSpPr/>
          <p:nvPr/>
        </p:nvSpPr>
        <p:spPr>
          <a:xfrm>
            <a:off x="3505200" y="3914775"/>
            <a:ext cx="4052888" cy="647700"/>
          </a:xfrm>
          <a:prstGeom prst="rect">
            <a:avLst/>
          </a:prstGeom>
          <a:solidFill>
            <a:srgbClr val="DDDDDA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06" name="Shape 106"/>
          <p:cNvSpPr/>
          <p:nvPr/>
        </p:nvSpPr>
        <p:spPr>
          <a:xfrm>
            <a:off x="3571875" y="4134594"/>
            <a:ext cx="1099542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71B1B"/>
                </a:solidFill>
                <a:latin typeface="Manrope"/>
                <a:ea typeface="Manrope"/>
              </a:rPr>
              <a:t>Чат и таблица</a:t>
            </a:r>
            <a:endParaRPr lang="en-US"/>
          </a:p>
        </p:txBody>
      </p:sp>
      <p:sp>
        <p:nvSpPr>
          <p:cNvPr id="107" name="Shape 107"/>
          <p:cNvSpPr/>
          <p:nvPr/>
        </p:nvSpPr>
        <p:spPr>
          <a:xfrm>
            <a:off x="7558088" y="3914775"/>
            <a:ext cx="4052888" cy="647700"/>
          </a:xfrm>
          <a:prstGeom prst="rect">
            <a:avLst/>
          </a:prstGeom>
          <a:solidFill>
            <a:srgbClr val="DDDDDA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08" name="Shape 108"/>
          <p:cNvSpPr/>
          <p:nvPr/>
        </p:nvSpPr>
        <p:spPr>
          <a:xfrm>
            <a:off x="7624763" y="4134594"/>
            <a:ext cx="2837706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71B1B"/>
                </a:solidFill>
                <a:latin typeface="Manrope"/>
                <a:ea typeface="Manrope"/>
              </a:rPr>
              <a:t>Достаточно ли привычного процесса</a:t>
            </a:r>
            <a:endParaRPr lang="en-US"/>
          </a:p>
        </p:txBody>
      </p:sp>
      <p:sp>
        <p:nvSpPr>
          <p:cNvPr id="109" name="Shape 109"/>
          <p:cNvSpPr/>
          <p:nvPr/>
        </p:nvSpPr>
        <p:spPr>
          <a:xfrm>
            <a:off x="3505200" y="4562475"/>
            <a:ext cx="4052888" cy="647700"/>
          </a:xfrm>
          <a:prstGeom prst="rect">
            <a:avLst/>
          </a:prstGeom>
          <a:solidFill>
            <a:srgbClr val="DDDDDA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10" name="Shape 110"/>
          <p:cNvSpPr/>
          <p:nvPr/>
        </p:nvSpPr>
        <p:spPr>
          <a:xfrm>
            <a:off x="3571875" y="4782294"/>
            <a:ext cx="1848148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71B1B"/>
                </a:solidFill>
                <a:latin typeface="Manrope"/>
                <a:ea typeface="Manrope"/>
              </a:rPr>
              <a:t>Корпоративная система</a:t>
            </a:r>
            <a:endParaRPr lang="en-US"/>
          </a:p>
        </p:txBody>
      </p:sp>
      <p:sp>
        <p:nvSpPr>
          <p:cNvPr id="111" name="Shape 111"/>
          <p:cNvSpPr/>
          <p:nvPr/>
        </p:nvSpPr>
        <p:spPr>
          <a:xfrm>
            <a:off x="7558088" y="4562475"/>
            <a:ext cx="4052888" cy="647700"/>
          </a:xfrm>
          <a:prstGeom prst="rect">
            <a:avLst/>
          </a:prstGeom>
          <a:solidFill>
            <a:srgbClr val="DDDDDA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12" name="Shape 112"/>
          <p:cNvSpPr/>
          <p:nvPr/>
        </p:nvSpPr>
        <p:spPr>
          <a:xfrm>
            <a:off x="7624763" y="4782294"/>
            <a:ext cx="2835176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71B1B"/>
                </a:solidFill>
                <a:latin typeface="Manrope"/>
                <a:ea typeface="Manrope"/>
              </a:rPr>
              <a:t>Цена перехода и нужные интеграции</a:t>
            </a:r>
            <a:endParaRPr lang="en-US"/>
          </a:p>
        </p:txBody>
      </p:sp>
      <p:sp>
        <p:nvSpPr>
          <p:cNvPr id="113" name="Shape 113"/>
          <p:cNvSpPr/>
          <p:nvPr/>
        </p:nvSpPr>
        <p:spPr>
          <a:xfrm>
            <a:off x="3505200" y="5210175"/>
            <a:ext cx="4052888" cy="647700"/>
          </a:xfrm>
          <a:prstGeom prst="rect">
            <a:avLst/>
          </a:prstGeom>
          <a:solidFill>
            <a:srgbClr val="DDDDDA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14" name="Shape 114"/>
          <p:cNvSpPr/>
          <p:nvPr/>
        </p:nvSpPr>
        <p:spPr>
          <a:xfrm>
            <a:off x="3571875" y="5429994"/>
            <a:ext cx="1422053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71B1B"/>
                </a:solidFill>
                <a:latin typeface="Manrope"/>
                <a:ea typeface="Manrope"/>
              </a:rPr>
              <a:t>ПланБ, концепция</a:t>
            </a:r>
            <a:endParaRPr lang="en-US"/>
          </a:p>
        </p:txBody>
      </p:sp>
      <p:sp>
        <p:nvSpPr>
          <p:cNvPr id="115" name="Shape 115"/>
          <p:cNvSpPr/>
          <p:nvPr/>
        </p:nvSpPr>
        <p:spPr>
          <a:xfrm>
            <a:off x="7558088" y="5210175"/>
            <a:ext cx="4052888" cy="647700"/>
          </a:xfrm>
          <a:prstGeom prst="rect">
            <a:avLst/>
          </a:prstGeom>
          <a:solidFill>
            <a:srgbClr val="DDDDDA"/>
          </a:solidFill>
          <a:ln w="9525">
            <a:solidFill>
              <a:srgbClr val="D1D5DB"/>
            </a:solidFill>
          </a:ln>
        </p:spPr>
        <p:txBody>
          <a:bodyPr/>
          <a:lstStyle/>
          <a:p/>
        </p:txBody>
      </p:sp>
      <p:sp>
        <p:nvSpPr>
          <p:cNvPr id="116" name="Shape 116"/>
          <p:cNvSpPr/>
          <p:nvPr/>
        </p:nvSpPr>
        <p:spPr>
          <a:xfrm>
            <a:off x="7624763" y="5429994"/>
            <a:ext cx="3014067" cy="20806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639"/>
              </a:lnSpc>
              <a:buNone/>
            </a:pPr>
            <a:r>
              <a:rPr sz="1425" b="0" i="0">
                <a:solidFill>
                  <a:srgbClr val="171B1B"/>
                </a:solidFill>
                <a:latin typeface="Manrope"/>
                <a:ea typeface="Manrope"/>
              </a:rPr>
              <a:t>Ценность одного согласованного плана</a:t>
            </a:r>
            <a:endParaRPr lang="en-US"/>
          </a:p>
        </p:txBody>
      </p:sp>
      <p:sp>
        <p:nvSpPr>
          <p:cNvPr id="117" name="Shape 117"/>
          <p:cNvSpPr/>
          <p:nvPr/>
        </p:nvSpPr>
        <p:spPr>
          <a:xfrm>
            <a:off x="533400" y="6191250"/>
            <a:ext cx="101155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Нужно проверить предпочтения аудитории, прежде чем выбирать позиционирование.</a:t>
            </a:r>
            <a:endParaRPr lang="en-US"/>
          </a:p>
        </p:txBody>
      </p:sp>
      <p:sp>
        <p:nvSpPr>
          <p:cNvPr id="118" name="Shape 118"/>
          <p:cNvSpPr/>
          <p:nvPr/>
        </p:nvSpPr>
        <p:spPr>
          <a:xfrm>
            <a:off x="552450" y="190500"/>
            <a:ext cx="3352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19" name="Shape 119"/>
          <p:cNvSpPr/>
          <p:nvPr/>
        </p:nvSpPr>
        <p:spPr>
          <a:xfrm>
            <a:off x="11182350" y="6505575"/>
            <a:ext cx="447675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20" name="Shape 120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07</a:t>
            </a:r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B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Presenton Native SVG Image 13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0"/>
            <a:ext cx="9525" cy="6858000"/>
          </a:xfrm>
          <a:prstGeom prst="rect">
            <a:avLst/>
          </a:prstGeom>
        </p:spPr>
      </p:pic>
      <p:pic>
        <p:nvPicPr>
          <p:cNvPr id="231" name="Presenton Native SVG Image 13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71600" y="0"/>
            <a:ext cx="9525" cy="6858000"/>
          </a:xfrm>
          <a:prstGeom prst="rect">
            <a:avLst/>
          </a:prstGeom>
        </p:spPr>
      </p:pic>
      <p:pic>
        <p:nvPicPr>
          <p:cNvPr id="232" name="Presenton Native SVG Image 13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43200" y="0"/>
            <a:ext cx="9525" cy="6858000"/>
          </a:xfrm>
          <a:prstGeom prst="rect">
            <a:avLst/>
          </a:prstGeom>
        </p:spPr>
      </p:pic>
      <p:pic>
        <p:nvPicPr>
          <p:cNvPr id="233" name="Presenton Native SVG Image 13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14800" y="0"/>
            <a:ext cx="9525" cy="6858000"/>
          </a:xfrm>
          <a:prstGeom prst="rect">
            <a:avLst/>
          </a:prstGeom>
        </p:spPr>
      </p:pic>
      <p:pic>
        <p:nvPicPr>
          <p:cNvPr id="234" name="Presenton Native SVG Image 13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86400" y="0"/>
            <a:ext cx="9525" cy="6858000"/>
          </a:xfrm>
          <a:prstGeom prst="rect">
            <a:avLst/>
          </a:prstGeom>
        </p:spPr>
      </p:pic>
      <p:pic>
        <p:nvPicPr>
          <p:cNvPr id="235" name="Presenton Native SVG Image 13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58000" y="0"/>
            <a:ext cx="9525" cy="6858000"/>
          </a:xfrm>
          <a:prstGeom prst="rect">
            <a:avLst/>
          </a:prstGeom>
        </p:spPr>
      </p:pic>
      <p:pic>
        <p:nvPicPr>
          <p:cNvPr id="236" name="Presenton Native SVG Image 13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29600" y="0"/>
            <a:ext cx="9525" cy="6858000"/>
          </a:xfrm>
          <a:prstGeom prst="rect">
            <a:avLst/>
          </a:prstGeom>
        </p:spPr>
      </p:pic>
      <p:pic>
        <p:nvPicPr>
          <p:cNvPr id="237" name="Presenton Native SVG Image 13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601200" y="0"/>
            <a:ext cx="9525" cy="6858000"/>
          </a:xfrm>
          <a:prstGeom prst="rect">
            <a:avLst/>
          </a:prstGeom>
        </p:spPr>
      </p:pic>
      <p:pic>
        <p:nvPicPr>
          <p:cNvPr id="238" name="Presenton Native SVG Image 13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972800" y="0"/>
            <a:ext cx="9525" cy="6858000"/>
          </a:xfrm>
          <a:prstGeom prst="rect">
            <a:avLst/>
          </a:prstGeom>
        </p:spPr>
      </p:pic>
      <p:pic>
        <p:nvPicPr>
          <p:cNvPr id="239" name="Presenton Native SVG Image 14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0" y="0"/>
            <a:ext cx="12192000" cy="9525"/>
          </a:xfrm>
          <a:prstGeom prst="rect">
            <a:avLst/>
          </a:prstGeom>
        </p:spPr>
      </p:pic>
      <p:pic>
        <p:nvPicPr>
          <p:cNvPr id="240" name="Presenton Native SVG Image 14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0" y="1371600"/>
            <a:ext cx="12192000" cy="9525"/>
          </a:xfrm>
          <a:prstGeom prst="rect">
            <a:avLst/>
          </a:prstGeom>
        </p:spPr>
      </p:pic>
      <p:pic>
        <p:nvPicPr>
          <p:cNvPr id="241" name="Presenton Native SVG Image 14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0" y="2743200"/>
            <a:ext cx="12192000" cy="9525"/>
          </a:xfrm>
          <a:prstGeom prst="rect">
            <a:avLst/>
          </a:prstGeom>
        </p:spPr>
      </p:pic>
      <p:pic>
        <p:nvPicPr>
          <p:cNvPr id="242" name="Presenton Native SVG Image 14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0" y="4114800"/>
            <a:ext cx="12192000" cy="9525"/>
          </a:xfrm>
          <a:prstGeom prst="rect">
            <a:avLst/>
          </a:prstGeom>
        </p:spPr>
      </p:pic>
      <p:pic>
        <p:nvPicPr>
          <p:cNvPr id="243" name="Presenton Native SVG Image 14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0" y="5486400"/>
            <a:ext cx="12192000" cy="9525"/>
          </a:xfrm>
          <a:prstGeom prst="rect">
            <a:avLst/>
          </a:prstGeom>
        </p:spPr>
      </p:pic>
      <p:pic>
        <p:nvPicPr>
          <p:cNvPr id="244" name="Presenton Raster Image 145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0" y="0"/>
            <a:ext cx="5953125" cy="6648450"/>
          </a:xfrm>
          <a:prstGeom prst="rect">
            <a:avLst/>
          </a:prstGeom>
        </p:spPr>
      </p:pic>
      <p:pic>
        <p:nvPicPr>
          <p:cNvPr id="245" name="Presenton Raster Image 146" descr=""/>
          <p:cNvPicPr/>
          <p:nvPr/>
        </p:nvPicPr>
        <p:blipFill>
          <a:blip r:embed="rId5" cstate="none"/>
          <a:stretch>
            <a:fillRect/>
          </a:stretch>
        </p:blipFill>
        <p:spPr>
          <a:xfrm>
            <a:off x="5953125" y="1352550"/>
            <a:ext cx="6238875" cy="5505450"/>
          </a:xfrm>
          <a:prstGeom prst="rect">
            <a:avLst/>
          </a:prstGeom>
        </p:spPr>
      </p:pic>
      <p:sp>
        <p:nvSpPr>
          <p:cNvPr id="121" name="Shape 121"/>
          <p:cNvSpPr/>
          <p:nvPr/>
        </p:nvSpPr>
        <p:spPr>
          <a:xfrm>
            <a:off x="0" y="495300"/>
            <a:ext cx="11591925" cy="990600"/>
          </a:xfrm>
          <a:prstGeom prst="roundRect">
            <a:avLst>
              <a:gd name="adj" fmla="val 38462"/>
            </a:avLst>
          </a:prstGeom>
          <a:solidFill>
            <a:srgbClr val="FFF337"/>
          </a:solidFill>
        </p:spPr>
        <p:txBody>
          <a:bodyPr/>
          <a:lstStyle/>
          <a:p/>
        </p:txBody>
      </p:sp>
      <p:sp>
        <p:nvSpPr>
          <p:cNvPr id="122" name="Shape 122"/>
          <p:cNvSpPr/>
          <p:nvPr/>
        </p:nvSpPr>
        <p:spPr>
          <a:xfrm>
            <a:off x="219075" y="676275"/>
            <a:ext cx="9286875" cy="2650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88"/>
              </a:lnSpc>
              <a:buNone/>
            </a:pPr>
            <a:r>
              <a:rPr sz="1800" b="0" i="0">
                <a:solidFill>
                  <a:srgbClr val="171B1B"/>
                </a:solidFill>
                <a:latin typeface="Manrope"/>
                <a:ea typeface="Manrope"/>
              </a:rPr>
              <a:t>3 000 ₽</a:t>
            </a:r>
            <a:endParaRPr lang="en-US"/>
          </a:p>
        </p:txBody>
      </p:sp>
      <p:sp>
        <p:nvSpPr>
          <p:cNvPr id="123" name="Shape 123"/>
          <p:cNvSpPr/>
          <p:nvPr/>
        </p:nvSpPr>
        <p:spPr>
          <a:xfrm>
            <a:off x="9734550" y="771525"/>
            <a:ext cx="1581150" cy="48607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914"/>
              </a:lnSpc>
              <a:buNone/>
            </a:pPr>
            <a:r>
              <a:rPr sz="1650" b="1" i="0">
                <a:solidFill>
                  <a:srgbClr val="171B1B"/>
                </a:solidFill>
                <a:latin typeface="Manrope"/>
                <a:ea typeface="Manrope"/>
              </a:rPr>
              <a:t>плановая цена / месяц</a:t>
            </a:r>
            <a:endParaRPr lang="en-US"/>
          </a:p>
        </p:txBody>
      </p:sp>
      <p:sp>
        <p:nvSpPr>
          <p:cNvPr id="124" name="Shape 124"/>
          <p:cNvSpPr/>
          <p:nvPr/>
        </p:nvSpPr>
        <p:spPr>
          <a:xfrm>
            <a:off x="0" y="1657350"/>
            <a:ext cx="8772525" cy="990600"/>
          </a:xfrm>
          <a:prstGeom prst="roundRect">
            <a:avLst>
              <a:gd name="adj" fmla="val 38462"/>
            </a:avLst>
          </a:prstGeom>
          <a:solidFill>
            <a:srgbClr val="515350"/>
          </a:solidFill>
        </p:spPr>
        <p:txBody>
          <a:bodyPr/>
          <a:lstStyle/>
          <a:p/>
        </p:txBody>
      </p:sp>
      <p:sp>
        <p:nvSpPr>
          <p:cNvPr id="125" name="Shape 125"/>
          <p:cNvSpPr/>
          <p:nvPr/>
        </p:nvSpPr>
        <p:spPr>
          <a:xfrm>
            <a:off x="219075" y="1838325"/>
            <a:ext cx="6467475" cy="2650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88"/>
              </a:lnSpc>
              <a:buNone/>
            </a:pPr>
            <a:r>
              <a:rPr sz="1800" b="0" i="0">
                <a:solidFill>
                  <a:srgbClr val="FFFFFF"/>
                </a:solidFill>
                <a:latin typeface="Manrope"/>
                <a:ea typeface="Manrope"/>
              </a:rPr>
              <a:t>20 команд</a:t>
            </a:r>
            <a:endParaRPr lang="en-US"/>
          </a:p>
        </p:txBody>
      </p:sp>
      <p:sp>
        <p:nvSpPr>
          <p:cNvPr id="126" name="Shape 126"/>
          <p:cNvSpPr/>
          <p:nvPr/>
        </p:nvSpPr>
        <p:spPr>
          <a:xfrm>
            <a:off x="6915150" y="1933575"/>
            <a:ext cx="1581150" cy="48607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914"/>
              </a:lnSpc>
              <a:buNone/>
            </a:pPr>
            <a:r>
              <a:rPr sz="1650" b="1" i="0">
                <a:solidFill>
                  <a:srgbClr val="FFFFFF"/>
                </a:solidFill>
                <a:latin typeface="Manrope"/>
                <a:ea typeface="Manrope"/>
              </a:rPr>
              <a:t>условное число оплат</a:t>
            </a:r>
            <a:endParaRPr lang="en-US"/>
          </a:p>
        </p:txBody>
      </p:sp>
      <p:sp>
        <p:nvSpPr>
          <p:cNvPr id="127" name="Shape 127"/>
          <p:cNvSpPr/>
          <p:nvPr/>
        </p:nvSpPr>
        <p:spPr>
          <a:xfrm>
            <a:off x="0" y="2819400"/>
            <a:ext cx="5695950" cy="990600"/>
          </a:xfrm>
          <a:prstGeom prst="roundRect">
            <a:avLst>
              <a:gd name="adj" fmla="val 38462"/>
            </a:avLst>
          </a:prstGeom>
          <a:solidFill>
            <a:srgbClr val="8D908B"/>
          </a:solidFill>
        </p:spPr>
        <p:txBody>
          <a:bodyPr/>
          <a:lstStyle/>
          <a:p/>
        </p:txBody>
      </p:sp>
      <p:sp>
        <p:nvSpPr>
          <p:cNvPr id="128" name="Shape 128"/>
          <p:cNvSpPr/>
          <p:nvPr/>
        </p:nvSpPr>
        <p:spPr>
          <a:xfrm>
            <a:off x="219075" y="3000375"/>
            <a:ext cx="3390900" cy="2650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88"/>
              </a:lnSpc>
              <a:buNone/>
            </a:pPr>
            <a:r>
              <a:rPr sz="1800" b="0" i="0">
                <a:solidFill>
                  <a:srgbClr val="171B1B"/>
                </a:solidFill>
                <a:latin typeface="Manrope"/>
                <a:ea typeface="Manrope"/>
              </a:rPr>
              <a:t>500 ₽</a:t>
            </a:r>
            <a:endParaRPr lang="en-US"/>
          </a:p>
        </p:txBody>
      </p:sp>
      <p:sp>
        <p:nvSpPr>
          <p:cNvPr id="129" name="Shape 129"/>
          <p:cNvSpPr/>
          <p:nvPr/>
        </p:nvSpPr>
        <p:spPr>
          <a:xfrm>
            <a:off x="3838575" y="3095625"/>
            <a:ext cx="1581150" cy="375642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79"/>
              </a:lnSpc>
              <a:buNone/>
            </a:pPr>
            <a:r>
              <a:rPr sz="1275" b="1" i="0">
                <a:solidFill>
                  <a:srgbClr val="171B1B"/>
                </a:solidFill>
                <a:latin typeface="Manrope"/>
                <a:ea typeface="Manrope"/>
              </a:rPr>
              <a:t>переменные затраты / команду</a:t>
            </a:r>
            <a:endParaRPr lang="en-US"/>
          </a:p>
        </p:txBody>
      </p:sp>
      <p:sp>
        <p:nvSpPr>
          <p:cNvPr id="130" name="Shape 130"/>
          <p:cNvSpPr/>
          <p:nvPr/>
        </p:nvSpPr>
        <p:spPr>
          <a:xfrm>
            <a:off x="4933950" y="4410075"/>
            <a:ext cx="6686550" cy="13257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220"/>
              </a:lnSpc>
              <a:buNone/>
            </a:pPr>
            <a:r>
              <a:rPr sz="4500" b="0" i="0" spc="0">
                <a:solidFill>
                  <a:srgbClr val="FFFFFF"/>
                </a:solidFill>
                <a:latin typeface="Source Code Pro"/>
                <a:ea typeface="Source Code Pro"/>
              </a:rPr>
              <a:t>Модель оплаты: за команду в месяц</a:t>
            </a:r>
            <a:endParaRPr lang="en-US"/>
          </a:p>
        </p:txBody>
      </p:sp>
      <p:sp>
        <p:nvSpPr>
          <p:cNvPr id="131" name="Shape 131"/>
          <p:cNvSpPr/>
          <p:nvPr/>
        </p:nvSpPr>
        <p:spPr>
          <a:xfrm>
            <a:off x="533400" y="6191250"/>
            <a:ext cx="1011555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>Все числа — предположения для расчёта, не достигнутые показатели.</a:t>
            </a:r>
            <a:endParaRPr lang="en-US"/>
          </a:p>
        </p:txBody>
      </p:sp>
      <p:sp>
        <p:nvSpPr>
          <p:cNvPr id="132" name="Shape 132"/>
          <p:cNvSpPr/>
          <p:nvPr/>
        </p:nvSpPr>
        <p:spPr>
          <a:xfrm>
            <a:off x="552450" y="190500"/>
            <a:ext cx="3352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33" name="Shape 133"/>
          <p:cNvSpPr/>
          <p:nvPr/>
        </p:nvSpPr>
        <p:spPr>
          <a:xfrm>
            <a:off x="11182350" y="6505575"/>
            <a:ext cx="447675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34" name="Shape 134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>08</a:t>
            </a:r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B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Presenton Native SVG Image 14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0"/>
            <a:ext cx="9525" cy="6858000"/>
          </a:xfrm>
          <a:prstGeom prst="rect">
            <a:avLst/>
          </a:prstGeom>
        </p:spPr>
      </p:pic>
      <p:pic>
        <p:nvPicPr>
          <p:cNvPr id="247" name="Presenton Native SVG Image 14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71600" y="0"/>
            <a:ext cx="9525" cy="6858000"/>
          </a:xfrm>
          <a:prstGeom prst="rect">
            <a:avLst/>
          </a:prstGeom>
        </p:spPr>
      </p:pic>
      <p:pic>
        <p:nvPicPr>
          <p:cNvPr id="248" name="Presenton Native SVG Image 14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43200" y="0"/>
            <a:ext cx="9525" cy="6858000"/>
          </a:xfrm>
          <a:prstGeom prst="rect">
            <a:avLst/>
          </a:prstGeom>
        </p:spPr>
      </p:pic>
      <p:pic>
        <p:nvPicPr>
          <p:cNvPr id="249" name="Presenton Native SVG Image 15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14800" y="0"/>
            <a:ext cx="9525" cy="6858000"/>
          </a:xfrm>
          <a:prstGeom prst="rect">
            <a:avLst/>
          </a:prstGeom>
        </p:spPr>
      </p:pic>
      <p:pic>
        <p:nvPicPr>
          <p:cNvPr id="250" name="Presenton Native SVG Image 15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86400" y="0"/>
            <a:ext cx="9525" cy="6858000"/>
          </a:xfrm>
          <a:prstGeom prst="rect">
            <a:avLst/>
          </a:prstGeom>
        </p:spPr>
      </p:pic>
      <p:pic>
        <p:nvPicPr>
          <p:cNvPr id="251" name="Presenton Native SVG Image 15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58000" y="0"/>
            <a:ext cx="9525" cy="6858000"/>
          </a:xfrm>
          <a:prstGeom prst="rect">
            <a:avLst/>
          </a:prstGeom>
        </p:spPr>
      </p:pic>
      <p:pic>
        <p:nvPicPr>
          <p:cNvPr id="252" name="Presenton Native SVG Image 15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29600" y="0"/>
            <a:ext cx="9525" cy="6858000"/>
          </a:xfrm>
          <a:prstGeom prst="rect">
            <a:avLst/>
          </a:prstGeom>
        </p:spPr>
      </p:pic>
      <p:pic>
        <p:nvPicPr>
          <p:cNvPr id="253" name="Presenton Native SVG Image 15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601200" y="0"/>
            <a:ext cx="9525" cy="6858000"/>
          </a:xfrm>
          <a:prstGeom prst="rect">
            <a:avLst/>
          </a:prstGeom>
        </p:spPr>
      </p:pic>
      <p:pic>
        <p:nvPicPr>
          <p:cNvPr id="254" name="Presenton Native SVG Image 15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972800" y="0"/>
            <a:ext cx="9525" cy="6858000"/>
          </a:xfrm>
          <a:prstGeom prst="rect">
            <a:avLst/>
          </a:prstGeom>
        </p:spPr>
      </p:pic>
      <p:pic>
        <p:nvPicPr>
          <p:cNvPr id="255" name="Presenton Native SVG Image 15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0" y="0"/>
            <a:ext cx="12192000" cy="9525"/>
          </a:xfrm>
          <a:prstGeom prst="rect">
            <a:avLst/>
          </a:prstGeom>
        </p:spPr>
      </p:pic>
      <p:pic>
        <p:nvPicPr>
          <p:cNvPr id="256" name="Presenton Native SVG Image 15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0" y="1371600"/>
            <a:ext cx="12192000" cy="9525"/>
          </a:xfrm>
          <a:prstGeom prst="rect">
            <a:avLst/>
          </a:prstGeom>
        </p:spPr>
      </p:pic>
      <p:pic>
        <p:nvPicPr>
          <p:cNvPr id="257" name="Presenton Native SVG Image 15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0" y="2743200"/>
            <a:ext cx="12192000" cy="9525"/>
          </a:xfrm>
          <a:prstGeom prst="rect">
            <a:avLst/>
          </a:prstGeom>
        </p:spPr>
      </p:pic>
      <p:pic>
        <p:nvPicPr>
          <p:cNvPr id="258" name="Presenton Native SVG Image 15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0" y="4114800"/>
            <a:ext cx="12192000" cy="9525"/>
          </a:xfrm>
          <a:prstGeom prst="rect">
            <a:avLst/>
          </a:prstGeom>
        </p:spPr>
      </p:pic>
      <p:pic>
        <p:nvPicPr>
          <p:cNvPr id="259" name="Presenton Native SVG Image 16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0" y="5486400"/>
            <a:ext cx="12192000" cy="9525"/>
          </a:xfrm>
          <a:prstGeom prst="rect">
            <a:avLst/>
          </a:prstGeom>
        </p:spPr>
      </p:pic>
      <p:pic>
        <p:nvPicPr>
          <p:cNvPr id="260" name="Presenton Raster Image 161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0" y="0"/>
            <a:ext cx="5953125" cy="6648450"/>
          </a:xfrm>
          <a:prstGeom prst="rect">
            <a:avLst/>
          </a:prstGeom>
        </p:spPr>
      </p:pic>
      <p:pic>
        <p:nvPicPr>
          <p:cNvPr id="261" name="Presenton Raster Image 162" descr=""/>
          <p:cNvPicPr/>
          <p:nvPr/>
        </p:nvPicPr>
        <p:blipFill>
          <a:blip r:embed="rId5" cstate="none"/>
          <a:stretch>
            <a:fillRect/>
          </a:stretch>
        </p:blipFill>
        <p:spPr>
          <a:xfrm>
            <a:off x="5953125" y="1352550"/>
            <a:ext cx="6238875" cy="5505450"/>
          </a:xfrm>
          <a:prstGeom prst="rect">
            <a:avLst/>
          </a:prstGeom>
        </p:spPr>
      </p:pic>
      <p:sp>
        <p:nvSpPr>
          <p:cNvPr id="135" name="Shape 135"/>
          <p:cNvSpPr/>
          <p:nvPr/>
        </p:nvSpPr>
        <p:spPr>
          <a:xfrm>
            <a:off x="619125" y="762000"/>
            <a:ext cx="10877550" cy="59650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698"/>
              </a:lnSpc>
              <a:buNone/>
            </a:pPr>
            <a:r>
              <a:rPr sz="4050" b="0" i="0" spc="0">
                <a:solidFill>
                  <a:srgbClr val="FFFFFF"/>
                </a:solidFill>
                <a:latin typeface="Source Code Pro"/>
                <a:ea typeface="Source Code Pro"/>
              </a:rPr>
              <a:t>Иллюстративная экономика месяца</a:t>
            </a:r>
            <a:endParaRPr lang="en-US"/>
          </a:p>
        </p:txBody>
      </p:sp>
      <p:sp>
        <p:nvSpPr>
          <p:cNvPr id="136" name="Shape 136"/>
          <p:cNvSpPr/>
          <p:nvPr/>
        </p:nvSpPr>
        <p:spPr>
          <a:xfrm>
            <a:off x="552450" y="190500"/>
            <a:ext cx="3352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37" name="Shape 137"/>
          <p:cNvSpPr/>
          <p:nvPr/>
        </p:nvSpPr>
        <p:spPr>
          <a:xfrm>
            <a:off x="11182350" y="6505575"/>
            <a:ext cx="447675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38" name="Shape 138"/>
          <p:cNvSpPr/>
          <p:nvPr/>
        </p:nvSpPr>
        <p:spPr>
          <a:xfrm>
            <a:off x="619125" y="2762250"/>
            <a:ext cx="10877550" cy="102244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026"/>
              </a:lnSpc>
              <a:buNone/>
            </a:pPr>
            <a:r>
              <a:rPr sz="3300" b="0" i="0">
                <a:solidFill>
                  <a:srgbClr val="FFFFFF"/>
                </a:solidFill>
                <a:latin typeface="Manrope"/>
                <a:ea typeface="Manrope"/>
              </a:rPr>
              <a:t>20 × 3 000 = 60 000 ₽</a:t>
            </a:r>
            <a:r>
              <a:rPr sz="3300" b="0" i="0">
                <a:solidFill>
                  <a:srgbClr val="FFFFFF"/>
                </a:solidFill>
                <a:latin typeface="Manrope"/>
                <a:ea typeface="Manrope"/>
              </a:rPr>
              <a:t xml:space="preserve">
</a:t>
            </a:r>
            <a:r>
              <a:rPr sz="3300" b="0" i="0">
                <a:solidFill>
                  <a:srgbClr val="FFFFFF"/>
                </a:solidFill>
                <a:latin typeface="Manrope"/>
                <a:ea typeface="Manrope"/>
              </a:rPr>
              <a:t>60 000 − 10 000 − 40 000 = 10 000 ₽</a:t>
            </a:r>
            <a:endParaRPr lang="en-US"/>
          </a:p>
        </p:txBody>
      </p:sp>
      <p:sp>
        <p:nvSpPr>
          <p:cNvPr id="139" name="Shape 139"/>
          <p:cNvSpPr/>
          <p:nvPr/>
        </p:nvSpPr>
        <p:spPr>
          <a:xfrm>
            <a:off x="619125" y="5334000"/>
            <a:ext cx="10687050" cy="29706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340"/>
              </a:lnSpc>
              <a:buNone/>
            </a:pPr>
            <a:r>
              <a:rPr sz="1950" b="0" i="0">
                <a:solidFill>
                  <a:srgbClr val="FFFFFF"/>
                </a:solidFill>
                <a:latin typeface="Manrope"/>
                <a:ea typeface="Manrope"/>
              </a:rPr>
              <a:t>Модельный остаток до налогов и прочих расходов. Не фактическая прибыль.</a:t>
            </a:r>
            <a:endParaRPr lang="en-US"/>
          </a:p>
        </p:txBody>
      </p:sp>
      <p:sp>
        <p:nvSpPr>
          <p:cNvPr id="140" name="Shape 140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FFFFFF"/>
                </a:solidFill>
                <a:latin typeface="Manrope"/>
                <a:ea typeface="Manrope"/>
              </a:rPr>
              <a:t>Допущения: 20 оплат, цена 3 000 ₽, переменные затраты 500 ₽ на команду, постоянные 40 000 ₽.</a:t>
            </a:r>
            <a:endParaRPr lang="en-US"/>
          </a:p>
        </p:txBody>
      </p:sp>
      <p:sp>
        <p:nvSpPr>
          <p:cNvPr id="141" name="Shape 141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>09</a:t>
            </a:r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B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/>
          <p:nvPr/>
        </p:nvSpPr>
        <p:spPr>
          <a:xfrm>
            <a:off x="8648700" y="1666875"/>
            <a:ext cx="2857500" cy="1250156"/>
          </a:xfrm>
          <a:prstGeom prst="roundRect">
            <a:avLst>
              <a:gd name="adj" fmla="val 49524"/>
            </a:avLst>
          </a:prstGeom>
          <a:solidFill>
            <a:srgbClr val="353735"/>
          </a:solidFill>
        </p:spPr>
        <p:txBody>
          <a:bodyPr/>
          <a:lstStyle/>
          <a:p/>
        </p:txBody>
      </p:sp>
      <p:sp>
        <p:nvSpPr>
          <p:cNvPr id="143" name="Shape 143"/>
          <p:cNvSpPr/>
          <p:nvPr/>
        </p:nvSpPr>
        <p:spPr>
          <a:xfrm>
            <a:off x="9434513" y="869156"/>
            <a:ext cx="1285875" cy="2881313"/>
          </a:xfrm>
          <a:prstGeom prst="roundRect">
            <a:avLst>
              <a:gd name="adj" fmla="val 50000"/>
            </a:avLst>
          </a:prstGeom>
          <a:solidFill>
            <a:srgbClr val="353735"/>
          </a:solidFill>
        </p:spPr>
        <p:txBody>
          <a:bodyPr/>
          <a:lstStyle/>
          <a:p/>
        </p:txBody>
      </p:sp>
      <p:pic>
        <p:nvPicPr>
          <p:cNvPr id="262" name="Presenton Native SVG Image 16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0"/>
            <a:ext cx="9525" cy="6858000"/>
          </a:xfrm>
          <a:prstGeom prst="rect">
            <a:avLst/>
          </a:prstGeom>
        </p:spPr>
      </p:pic>
      <p:pic>
        <p:nvPicPr>
          <p:cNvPr id="263" name="Presenton Native SVG Image 16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71600" y="0"/>
            <a:ext cx="9525" cy="6858000"/>
          </a:xfrm>
          <a:prstGeom prst="rect">
            <a:avLst/>
          </a:prstGeom>
        </p:spPr>
      </p:pic>
      <p:pic>
        <p:nvPicPr>
          <p:cNvPr id="264" name="Presenton Native SVG Image 16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43200" y="0"/>
            <a:ext cx="9525" cy="6858000"/>
          </a:xfrm>
          <a:prstGeom prst="rect">
            <a:avLst/>
          </a:prstGeom>
        </p:spPr>
      </p:pic>
      <p:pic>
        <p:nvPicPr>
          <p:cNvPr id="265" name="Presenton Native SVG Image 16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14800" y="0"/>
            <a:ext cx="9525" cy="6858000"/>
          </a:xfrm>
          <a:prstGeom prst="rect">
            <a:avLst/>
          </a:prstGeom>
        </p:spPr>
      </p:pic>
      <p:pic>
        <p:nvPicPr>
          <p:cNvPr id="266" name="Presenton Native SVG Image 16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86400" y="0"/>
            <a:ext cx="9525" cy="6858000"/>
          </a:xfrm>
          <a:prstGeom prst="rect">
            <a:avLst/>
          </a:prstGeom>
        </p:spPr>
      </p:pic>
      <p:pic>
        <p:nvPicPr>
          <p:cNvPr id="267" name="Presenton Native SVG Image 16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58000" y="0"/>
            <a:ext cx="9525" cy="6858000"/>
          </a:xfrm>
          <a:prstGeom prst="rect">
            <a:avLst/>
          </a:prstGeom>
        </p:spPr>
      </p:pic>
      <p:pic>
        <p:nvPicPr>
          <p:cNvPr id="268" name="Presenton Native SVG Image 16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29600" y="0"/>
            <a:ext cx="9525" cy="6858000"/>
          </a:xfrm>
          <a:prstGeom prst="rect">
            <a:avLst/>
          </a:prstGeom>
        </p:spPr>
      </p:pic>
      <p:pic>
        <p:nvPicPr>
          <p:cNvPr id="269" name="Presenton Native SVG Image 17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601200" y="0"/>
            <a:ext cx="9525" cy="6858000"/>
          </a:xfrm>
          <a:prstGeom prst="rect">
            <a:avLst/>
          </a:prstGeom>
        </p:spPr>
      </p:pic>
      <p:pic>
        <p:nvPicPr>
          <p:cNvPr id="270" name="Presenton Native SVG Image 17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972800" y="0"/>
            <a:ext cx="9525" cy="6858000"/>
          </a:xfrm>
          <a:prstGeom prst="rect">
            <a:avLst/>
          </a:prstGeom>
        </p:spPr>
      </p:pic>
      <p:pic>
        <p:nvPicPr>
          <p:cNvPr id="271" name="Presenton Native SVG Image 17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0" y="0"/>
            <a:ext cx="12192000" cy="9525"/>
          </a:xfrm>
          <a:prstGeom prst="rect">
            <a:avLst/>
          </a:prstGeom>
        </p:spPr>
      </p:pic>
      <p:pic>
        <p:nvPicPr>
          <p:cNvPr id="272" name="Presenton Native SVG Image 17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0" y="1371600"/>
            <a:ext cx="12192000" cy="9525"/>
          </a:xfrm>
          <a:prstGeom prst="rect">
            <a:avLst/>
          </a:prstGeom>
        </p:spPr>
      </p:pic>
      <p:pic>
        <p:nvPicPr>
          <p:cNvPr id="273" name="Presenton Native SVG Image 17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0" y="2743200"/>
            <a:ext cx="12192000" cy="9525"/>
          </a:xfrm>
          <a:prstGeom prst="rect">
            <a:avLst/>
          </a:prstGeom>
        </p:spPr>
      </p:pic>
      <p:pic>
        <p:nvPicPr>
          <p:cNvPr id="274" name="Presenton Native SVG Image 17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0" y="4114800"/>
            <a:ext cx="12192000" cy="9525"/>
          </a:xfrm>
          <a:prstGeom prst="rect">
            <a:avLst/>
          </a:prstGeom>
        </p:spPr>
      </p:pic>
      <p:pic>
        <p:nvPicPr>
          <p:cNvPr id="275" name="Presenton Native SVG Image 17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0" y="5486400"/>
            <a:ext cx="12192000" cy="9525"/>
          </a:xfrm>
          <a:prstGeom prst="rect">
            <a:avLst/>
          </a:prstGeom>
        </p:spPr>
      </p:pic>
      <p:pic>
        <p:nvPicPr>
          <p:cNvPr id="276" name="Presenton Raster Image 177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0" y="0"/>
            <a:ext cx="5953125" cy="6648450"/>
          </a:xfrm>
          <a:prstGeom prst="rect">
            <a:avLst/>
          </a:prstGeom>
        </p:spPr>
      </p:pic>
      <p:pic>
        <p:nvPicPr>
          <p:cNvPr id="277" name="Presenton Raster Image 178" descr=""/>
          <p:cNvPicPr/>
          <p:nvPr/>
        </p:nvPicPr>
        <p:blipFill>
          <a:blip r:embed="rId5" cstate="none"/>
          <a:stretch>
            <a:fillRect/>
          </a:stretch>
        </p:blipFill>
        <p:spPr>
          <a:xfrm>
            <a:off x="5953125" y="1352550"/>
            <a:ext cx="6238875" cy="5505450"/>
          </a:xfrm>
          <a:prstGeom prst="rect">
            <a:avLst/>
          </a:prstGeom>
        </p:spPr>
      </p:pic>
      <p:sp>
        <p:nvSpPr>
          <p:cNvPr id="144" name="Shape 144"/>
          <p:cNvSpPr/>
          <p:nvPr/>
        </p:nvSpPr>
        <p:spPr>
          <a:xfrm>
            <a:off x="552450" y="790575"/>
            <a:ext cx="2647950" cy="3714750"/>
          </a:xfrm>
          <a:prstGeom prst="roundRect">
            <a:avLst>
              <a:gd name="adj" fmla="val 4317"/>
            </a:avLst>
          </a:prstGeom>
          <a:solidFill>
            <a:srgbClr val="E7E6DF"/>
          </a:solidFill>
        </p:spPr>
        <p:txBody>
          <a:bodyPr/>
          <a:lstStyle/>
          <a:p/>
        </p:txBody>
      </p:sp>
      <p:sp>
        <p:nvSpPr>
          <p:cNvPr id="145" name="Shape 145"/>
          <p:cNvSpPr/>
          <p:nvPr/>
        </p:nvSpPr>
        <p:spPr>
          <a:xfrm>
            <a:off x="723900" y="96202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146" name="Shape 146"/>
          <p:cNvSpPr/>
          <p:nvPr/>
        </p:nvSpPr>
        <p:spPr>
          <a:xfrm>
            <a:off x="723900" y="140970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Интервью</a:t>
            </a:r>
            <a:endParaRPr lang="en-US"/>
          </a:p>
        </p:txBody>
      </p:sp>
      <p:sp>
        <p:nvSpPr>
          <p:cNvPr id="147" name="Shape 147"/>
          <p:cNvSpPr/>
          <p:nvPr/>
        </p:nvSpPr>
        <p:spPr>
          <a:xfrm>
            <a:off x="723900" y="221932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5 координаторов</a:t>
            </a:r>
            <a:endParaRPr lang="en-US"/>
          </a:p>
        </p:txBody>
      </p:sp>
      <p:sp>
        <p:nvSpPr>
          <p:cNvPr id="148" name="Shape 148"/>
          <p:cNvSpPr/>
          <p:nvPr/>
        </p:nvSpPr>
        <p:spPr>
          <a:xfrm>
            <a:off x="3352800" y="790575"/>
            <a:ext cx="2647950" cy="3714750"/>
          </a:xfrm>
          <a:prstGeom prst="roundRect">
            <a:avLst>
              <a:gd name="adj" fmla="val 4317"/>
            </a:avLst>
          </a:prstGeom>
          <a:solidFill>
            <a:srgbClr val="C8BC12"/>
          </a:solidFill>
        </p:spPr>
        <p:txBody>
          <a:bodyPr/>
          <a:lstStyle/>
          <a:p/>
        </p:txBody>
      </p:sp>
      <p:sp>
        <p:nvSpPr>
          <p:cNvPr id="149" name="Shape 149"/>
          <p:cNvSpPr/>
          <p:nvPr/>
        </p:nvSpPr>
        <p:spPr>
          <a:xfrm>
            <a:off x="3524250" y="96202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150" name="Shape 150"/>
          <p:cNvSpPr/>
          <p:nvPr/>
        </p:nvSpPr>
        <p:spPr>
          <a:xfrm>
            <a:off x="3524250" y="140970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Макет</a:t>
            </a:r>
            <a:endParaRPr lang="en-US"/>
          </a:p>
        </p:txBody>
      </p:sp>
      <p:sp>
        <p:nvSpPr>
          <p:cNvPr id="151" name="Shape 151"/>
          <p:cNvSpPr/>
          <p:nvPr/>
        </p:nvSpPr>
        <p:spPr>
          <a:xfrm>
            <a:off x="3524250" y="221932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3 сценария согласования</a:t>
            </a:r>
            <a:endParaRPr lang="en-US"/>
          </a:p>
        </p:txBody>
      </p:sp>
      <p:sp>
        <p:nvSpPr>
          <p:cNvPr id="152" name="Shape 152"/>
          <p:cNvSpPr/>
          <p:nvPr/>
        </p:nvSpPr>
        <p:spPr>
          <a:xfrm>
            <a:off x="6153150" y="790575"/>
            <a:ext cx="2647950" cy="3714750"/>
          </a:xfrm>
          <a:prstGeom prst="roundRect">
            <a:avLst>
              <a:gd name="adj" fmla="val 4317"/>
            </a:avLst>
          </a:prstGeom>
          <a:solidFill>
            <a:srgbClr val="33BEC3"/>
          </a:solidFill>
        </p:spPr>
        <p:txBody>
          <a:bodyPr/>
          <a:lstStyle/>
          <a:p/>
        </p:txBody>
      </p:sp>
      <p:sp>
        <p:nvSpPr>
          <p:cNvPr id="153" name="Shape 153"/>
          <p:cNvSpPr/>
          <p:nvPr/>
        </p:nvSpPr>
        <p:spPr>
          <a:xfrm>
            <a:off x="6324600" y="96202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154" name="Shape 154"/>
          <p:cNvSpPr/>
          <p:nvPr/>
        </p:nvSpPr>
        <p:spPr>
          <a:xfrm>
            <a:off x="6324600" y="140970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Пилот</a:t>
            </a:r>
            <a:endParaRPr lang="en-US"/>
          </a:p>
        </p:txBody>
      </p:sp>
      <p:sp>
        <p:nvSpPr>
          <p:cNvPr id="155" name="Shape 155"/>
          <p:cNvSpPr/>
          <p:nvPr/>
        </p:nvSpPr>
        <p:spPr>
          <a:xfrm>
            <a:off x="6324600" y="221932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2 команды по согласию</a:t>
            </a:r>
            <a:endParaRPr lang="en-US"/>
          </a:p>
        </p:txBody>
      </p:sp>
      <p:sp>
        <p:nvSpPr>
          <p:cNvPr id="156" name="Shape 156"/>
          <p:cNvSpPr/>
          <p:nvPr/>
        </p:nvSpPr>
        <p:spPr>
          <a:xfrm>
            <a:off x="8953500" y="790575"/>
            <a:ext cx="2647950" cy="3714750"/>
          </a:xfrm>
          <a:prstGeom prst="roundRect">
            <a:avLst>
              <a:gd name="adj" fmla="val 4317"/>
            </a:avLst>
          </a:prstGeom>
          <a:solidFill>
            <a:srgbClr val="A8A8A0"/>
          </a:solidFill>
        </p:spPr>
        <p:txBody>
          <a:bodyPr/>
          <a:lstStyle/>
          <a:p/>
        </p:txBody>
      </p:sp>
      <p:sp>
        <p:nvSpPr>
          <p:cNvPr id="157" name="Shape 157"/>
          <p:cNvSpPr/>
          <p:nvPr/>
        </p:nvSpPr>
        <p:spPr>
          <a:xfrm>
            <a:off x="9124950" y="96202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04</a:t>
            </a:r>
            <a:endParaRPr lang="en-US"/>
          </a:p>
        </p:txBody>
      </p:sp>
      <p:sp>
        <p:nvSpPr>
          <p:cNvPr id="158" name="Shape 158"/>
          <p:cNvSpPr/>
          <p:nvPr/>
        </p:nvSpPr>
        <p:spPr>
          <a:xfrm>
            <a:off x="9124950" y="140970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Решение</a:t>
            </a:r>
            <a:endParaRPr lang="en-US"/>
          </a:p>
        </p:txBody>
      </p:sp>
      <p:sp>
        <p:nvSpPr>
          <p:cNvPr id="159" name="Shape 159"/>
          <p:cNvSpPr/>
          <p:nvPr/>
        </p:nvSpPr>
        <p:spPr>
          <a:xfrm>
            <a:off x="9124950" y="221932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Продолжить или изменить</a:t>
            </a:r>
            <a:endParaRPr lang="en-US"/>
          </a:p>
        </p:txBody>
      </p:sp>
      <p:sp>
        <p:nvSpPr>
          <p:cNvPr id="160" name="Shape 160"/>
          <p:cNvSpPr/>
          <p:nvPr/>
        </p:nvSpPr>
        <p:spPr>
          <a:xfrm>
            <a:off x="0" y="5257800"/>
            <a:ext cx="12192000" cy="1600200"/>
          </a:xfrm>
          <a:prstGeom prst="rect">
            <a:avLst/>
          </a:prstGeom>
          <a:solidFill>
            <a:srgbClr val="37D3D8"/>
          </a:solidFill>
        </p:spPr>
        <p:txBody>
          <a:bodyPr/>
          <a:lstStyle/>
          <a:p/>
        </p:txBody>
      </p:sp>
      <p:sp>
        <p:nvSpPr>
          <p:cNvPr id="161" name="Shape 161"/>
          <p:cNvSpPr/>
          <p:nvPr/>
        </p:nvSpPr>
        <p:spPr>
          <a:xfrm>
            <a:off x="552450" y="5486400"/>
            <a:ext cx="11068050" cy="773311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6090"/>
              </a:lnSpc>
              <a:buNone/>
            </a:pPr>
            <a:r>
              <a:rPr sz="5250" b="0" i="0" spc="0">
                <a:solidFill>
                  <a:srgbClr val="171B1B"/>
                </a:solidFill>
                <a:latin typeface="Source Code Pro"/>
                <a:ea typeface="Source Code Pro"/>
              </a:rPr>
              <a:t>План проверки спроса</a:t>
            </a:r>
            <a:endParaRPr lang="en-US"/>
          </a:p>
        </p:txBody>
      </p:sp>
      <p:sp>
        <p:nvSpPr>
          <p:cNvPr id="162" name="Shape 162"/>
          <p:cNvSpPr/>
          <p:nvPr/>
        </p:nvSpPr>
        <p:spPr>
          <a:xfrm>
            <a:off x="552450" y="190500"/>
            <a:ext cx="3352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63" name="Shape 163"/>
          <p:cNvSpPr/>
          <p:nvPr/>
        </p:nvSpPr>
        <p:spPr>
          <a:xfrm>
            <a:off x="11182350" y="6505575"/>
            <a:ext cx="447675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64" name="Shape 164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171B1B"/>
                </a:solidFill>
                <a:latin typeface="Manrope"/>
                <a:ea typeface="Manrope"/>
              </a:rPr>
              <a:t>План исследования, не отчёт о проведённых интервью.</a:t>
            </a:r>
            <a:endParaRPr lang="en-US"/>
          </a:p>
        </p:txBody>
      </p:sp>
      <p:sp>
        <p:nvSpPr>
          <p:cNvPr id="165" name="Shape 165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10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1B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/>
          <p:nvPr/>
        </p:nvSpPr>
        <p:spPr>
          <a:xfrm>
            <a:off x="8648700" y="1666875"/>
            <a:ext cx="2857500" cy="1250156"/>
          </a:xfrm>
          <a:prstGeom prst="roundRect">
            <a:avLst>
              <a:gd name="adj" fmla="val 49524"/>
            </a:avLst>
          </a:prstGeom>
          <a:solidFill>
            <a:srgbClr val="353735"/>
          </a:solidFill>
        </p:spPr>
        <p:txBody>
          <a:bodyPr/>
          <a:lstStyle/>
          <a:p/>
        </p:txBody>
      </p:sp>
      <p:sp>
        <p:nvSpPr>
          <p:cNvPr id="167" name="Shape 167"/>
          <p:cNvSpPr/>
          <p:nvPr/>
        </p:nvSpPr>
        <p:spPr>
          <a:xfrm>
            <a:off x="9434513" y="869156"/>
            <a:ext cx="1285875" cy="2881313"/>
          </a:xfrm>
          <a:prstGeom prst="roundRect">
            <a:avLst>
              <a:gd name="adj" fmla="val 50000"/>
            </a:avLst>
          </a:prstGeom>
          <a:solidFill>
            <a:srgbClr val="353735"/>
          </a:solidFill>
        </p:spPr>
        <p:txBody>
          <a:bodyPr/>
          <a:lstStyle/>
          <a:p/>
        </p:txBody>
      </p:sp>
      <p:pic>
        <p:nvPicPr>
          <p:cNvPr id="278" name="Presenton Native SVG Image 17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0" y="0"/>
            <a:ext cx="9525" cy="6858000"/>
          </a:xfrm>
          <a:prstGeom prst="rect">
            <a:avLst/>
          </a:prstGeom>
        </p:spPr>
      </p:pic>
      <p:pic>
        <p:nvPicPr>
          <p:cNvPr id="279" name="Presenton Native SVG Image 18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371600" y="0"/>
            <a:ext cx="9525" cy="6858000"/>
          </a:xfrm>
          <a:prstGeom prst="rect">
            <a:avLst/>
          </a:prstGeom>
        </p:spPr>
      </p:pic>
      <p:pic>
        <p:nvPicPr>
          <p:cNvPr id="280" name="Presenton Native SVG Image 18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743200" y="0"/>
            <a:ext cx="9525" cy="6858000"/>
          </a:xfrm>
          <a:prstGeom prst="rect">
            <a:avLst/>
          </a:prstGeom>
        </p:spPr>
      </p:pic>
      <p:pic>
        <p:nvPicPr>
          <p:cNvPr id="281" name="Presenton Native SVG Image 18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114800" y="0"/>
            <a:ext cx="9525" cy="6858000"/>
          </a:xfrm>
          <a:prstGeom prst="rect">
            <a:avLst/>
          </a:prstGeom>
        </p:spPr>
      </p:pic>
      <p:pic>
        <p:nvPicPr>
          <p:cNvPr id="282" name="Presenton Native SVG Image 18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486400" y="0"/>
            <a:ext cx="9525" cy="6858000"/>
          </a:xfrm>
          <a:prstGeom prst="rect">
            <a:avLst/>
          </a:prstGeom>
        </p:spPr>
      </p:pic>
      <p:pic>
        <p:nvPicPr>
          <p:cNvPr id="283" name="Presenton Native SVG Image 18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58000" y="0"/>
            <a:ext cx="9525" cy="6858000"/>
          </a:xfrm>
          <a:prstGeom prst="rect">
            <a:avLst/>
          </a:prstGeom>
        </p:spPr>
      </p:pic>
      <p:pic>
        <p:nvPicPr>
          <p:cNvPr id="284" name="Presenton Native SVG Image 18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229600" y="0"/>
            <a:ext cx="9525" cy="6858000"/>
          </a:xfrm>
          <a:prstGeom prst="rect">
            <a:avLst/>
          </a:prstGeom>
        </p:spPr>
      </p:pic>
      <p:pic>
        <p:nvPicPr>
          <p:cNvPr id="285" name="Presenton Native SVG Image 18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601200" y="0"/>
            <a:ext cx="9525" cy="6858000"/>
          </a:xfrm>
          <a:prstGeom prst="rect">
            <a:avLst/>
          </a:prstGeom>
        </p:spPr>
      </p:pic>
      <p:pic>
        <p:nvPicPr>
          <p:cNvPr id="286" name="Presenton Native SVG Image 18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972800" y="0"/>
            <a:ext cx="9525" cy="6858000"/>
          </a:xfrm>
          <a:prstGeom prst="rect">
            <a:avLst/>
          </a:prstGeom>
        </p:spPr>
      </p:pic>
      <p:pic>
        <p:nvPicPr>
          <p:cNvPr id="287" name="Presenton Native SVG Image 18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0" y="0"/>
            <a:ext cx="12192000" cy="9525"/>
          </a:xfrm>
          <a:prstGeom prst="rect">
            <a:avLst/>
          </a:prstGeom>
        </p:spPr>
      </p:pic>
      <p:pic>
        <p:nvPicPr>
          <p:cNvPr id="288" name="Presenton Native SVG Image 18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0" y="1371600"/>
            <a:ext cx="12192000" cy="9525"/>
          </a:xfrm>
          <a:prstGeom prst="rect">
            <a:avLst/>
          </a:prstGeom>
        </p:spPr>
      </p:pic>
      <p:pic>
        <p:nvPicPr>
          <p:cNvPr id="289" name="Presenton Native SVG Image 19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0" y="2743200"/>
            <a:ext cx="12192000" cy="9525"/>
          </a:xfrm>
          <a:prstGeom prst="rect">
            <a:avLst/>
          </a:prstGeom>
        </p:spPr>
      </p:pic>
      <p:pic>
        <p:nvPicPr>
          <p:cNvPr id="290" name="Presenton Native SVG Image 19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0" y="4114800"/>
            <a:ext cx="12192000" cy="9525"/>
          </a:xfrm>
          <a:prstGeom prst="rect">
            <a:avLst/>
          </a:prstGeom>
        </p:spPr>
      </p:pic>
      <p:pic>
        <p:nvPicPr>
          <p:cNvPr id="291" name="Presenton Native SVG Image 19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0" y="5486400"/>
            <a:ext cx="12192000" cy="9525"/>
          </a:xfrm>
          <a:prstGeom prst="rect">
            <a:avLst/>
          </a:prstGeom>
        </p:spPr>
      </p:pic>
      <p:pic>
        <p:nvPicPr>
          <p:cNvPr id="292" name="Presenton Raster Image 193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0" y="0"/>
            <a:ext cx="5953125" cy="6648450"/>
          </a:xfrm>
          <a:prstGeom prst="rect">
            <a:avLst/>
          </a:prstGeom>
        </p:spPr>
      </p:pic>
      <p:pic>
        <p:nvPicPr>
          <p:cNvPr id="293" name="Presenton Raster Image 194" descr=""/>
          <p:cNvPicPr/>
          <p:nvPr/>
        </p:nvPicPr>
        <p:blipFill>
          <a:blip r:embed="rId5" cstate="none"/>
          <a:stretch>
            <a:fillRect/>
          </a:stretch>
        </p:blipFill>
        <p:spPr>
          <a:xfrm>
            <a:off x="5953125" y="1352550"/>
            <a:ext cx="6238875" cy="5505450"/>
          </a:xfrm>
          <a:prstGeom prst="rect">
            <a:avLst/>
          </a:prstGeom>
        </p:spPr>
      </p:pic>
      <p:sp>
        <p:nvSpPr>
          <p:cNvPr id="168" name="Shape 168"/>
          <p:cNvSpPr/>
          <p:nvPr/>
        </p:nvSpPr>
        <p:spPr>
          <a:xfrm>
            <a:off x="552450" y="790575"/>
            <a:ext cx="2647950" cy="3714750"/>
          </a:xfrm>
          <a:prstGeom prst="roundRect">
            <a:avLst>
              <a:gd name="adj" fmla="val 4317"/>
            </a:avLst>
          </a:prstGeom>
          <a:solidFill>
            <a:srgbClr val="E7E6DF"/>
          </a:solidFill>
        </p:spPr>
        <p:txBody>
          <a:bodyPr/>
          <a:lstStyle/>
          <a:p/>
        </p:txBody>
      </p:sp>
      <p:sp>
        <p:nvSpPr>
          <p:cNvPr id="169" name="Shape 169"/>
          <p:cNvSpPr/>
          <p:nvPr/>
        </p:nvSpPr>
        <p:spPr>
          <a:xfrm>
            <a:off x="723900" y="96202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01</a:t>
            </a:r>
            <a:endParaRPr lang="en-US"/>
          </a:p>
        </p:txBody>
      </p:sp>
      <p:sp>
        <p:nvSpPr>
          <p:cNvPr id="170" name="Shape 170"/>
          <p:cNvSpPr/>
          <p:nvPr/>
        </p:nvSpPr>
        <p:spPr>
          <a:xfrm>
            <a:off x="723900" y="140970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Проблема</a:t>
            </a:r>
            <a:endParaRPr lang="en-US"/>
          </a:p>
        </p:txBody>
      </p:sp>
      <p:sp>
        <p:nvSpPr>
          <p:cNvPr id="171" name="Shape 171"/>
          <p:cNvSpPr/>
          <p:nvPr/>
        </p:nvSpPr>
        <p:spPr>
          <a:xfrm>
            <a:off x="723900" y="221932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Проверить текущий процесс</a:t>
            </a:r>
            <a:endParaRPr lang="en-US"/>
          </a:p>
        </p:txBody>
      </p:sp>
      <p:sp>
        <p:nvSpPr>
          <p:cNvPr id="172" name="Shape 172"/>
          <p:cNvSpPr/>
          <p:nvPr/>
        </p:nvSpPr>
        <p:spPr>
          <a:xfrm>
            <a:off x="3352800" y="790575"/>
            <a:ext cx="2647950" cy="3714750"/>
          </a:xfrm>
          <a:prstGeom prst="roundRect">
            <a:avLst>
              <a:gd name="adj" fmla="val 4317"/>
            </a:avLst>
          </a:prstGeom>
          <a:solidFill>
            <a:srgbClr val="C8BC12"/>
          </a:solidFill>
        </p:spPr>
        <p:txBody>
          <a:bodyPr/>
          <a:lstStyle/>
          <a:p/>
        </p:txBody>
      </p:sp>
      <p:sp>
        <p:nvSpPr>
          <p:cNvPr id="173" name="Shape 173"/>
          <p:cNvSpPr/>
          <p:nvPr/>
        </p:nvSpPr>
        <p:spPr>
          <a:xfrm>
            <a:off x="3524250" y="96202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02</a:t>
            </a:r>
            <a:endParaRPr lang="en-US"/>
          </a:p>
        </p:txBody>
      </p:sp>
      <p:sp>
        <p:nvSpPr>
          <p:cNvPr id="174" name="Shape 174"/>
          <p:cNvSpPr/>
          <p:nvPr/>
        </p:nvSpPr>
        <p:spPr>
          <a:xfrm>
            <a:off x="3524250" y="140970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Макет</a:t>
            </a:r>
            <a:endParaRPr lang="en-US"/>
          </a:p>
        </p:txBody>
      </p:sp>
      <p:sp>
        <p:nvSpPr>
          <p:cNvPr id="175" name="Shape 175"/>
          <p:cNvSpPr/>
          <p:nvPr/>
        </p:nvSpPr>
        <p:spPr>
          <a:xfrm>
            <a:off x="3524250" y="221932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Проверить понимание</a:t>
            </a:r>
            <a:endParaRPr lang="en-US"/>
          </a:p>
        </p:txBody>
      </p:sp>
      <p:sp>
        <p:nvSpPr>
          <p:cNvPr id="176" name="Shape 176"/>
          <p:cNvSpPr/>
          <p:nvPr/>
        </p:nvSpPr>
        <p:spPr>
          <a:xfrm>
            <a:off x="6153150" y="790575"/>
            <a:ext cx="2647950" cy="3714750"/>
          </a:xfrm>
          <a:prstGeom prst="roundRect">
            <a:avLst>
              <a:gd name="adj" fmla="val 4317"/>
            </a:avLst>
          </a:prstGeom>
          <a:solidFill>
            <a:srgbClr val="33BEC3"/>
          </a:solidFill>
        </p:spPr>
        <p:txBody>
          <a:bodyPr/>
          <a:lstStyle/>
          <a:p/>
        </p:txBody>
      </p:sp>
      <p:sp>
        <p:nvSpPr>
          <p:cNvPr id="177" name="Shape 177"/>
          <p:cNvSpPr/>
          <p:nvPr/>
        </p:nvSpPr>
        <p:spPr>
          <a:xfrm>
            <a:off x="6324600" y="96202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03</a:t>
            </a:r>
            <a:endParaRPr lang="en-US"/>
          </a:p>
        </p:txBody>
      </p:sp>
      <p:sp>
        <p:nvSpPr>
          <p:cNvPr id="178" name="Shape 178"/>
          <p:cNvSpPr/>
          <p:nvPr/>
        </p:nvSpPr>
        <p:spPr>
          <a:xfrm>
            <a:off x="6324600" y="140970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Прототип</a:t>
            </a:r>
            <a:endParaRPr lang="en-US"/>
          </a:p>
        </p:txBody>
      </p:sp>
      <p:sp>
        <p:nvSpPr>
          <p:cNvPr id="179" name="Shape 179"/>
          <p:cNvSpPr/>
          <p:nvPr/>
        </p:nvSpPr>
        <p:spPr>
          <a:xfrm>
            <a:off x="6324600" y="2219325"/>
            <a:ext cx="2324100" cy="2286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Проверить один сценарий</a:t>
            </a:r>
            <a:endParaRPr lang="en-US"/>
          </a:p>
        </p:txBody>
      </p:sp>
      <p:sp>
        <p:nvSpPr>
          <p:cNvPr id="180" name="Shape 180"/>
          <p:cNvSpPr/>
          <p:nvPr/>
        </p:nvSpPr>
        <p:spPr>
          <a:xfrm>
            <a:off x="8953500" y="790575"/>
            <a:ext cx="2647950" cy="3714750"/>
          </a:xfrm>
          <a:prstGeom prst="roundRect">
            <a:avLst>
              <a:gd name="adj" fmla="val 4317"/>
            </a:avLst>
          </a:prstGeom>
          <a:solidFill>
            <a:srgbClr val="A8A8A0"/>
          </a:solidFill>
        </p:spPr>
        <p:txBody>
          <a:bodyPr/>
          <a:lstStyle/>
          <a:p/>
        </p:txBody>
      </p:sp>
      <p:sp>
        <p:nvSpPr>
          <p:cNvPr id="181" name="Shape 181"/>
          <p:cNvSpPr/>
          <p:nvPr/>
        </p:nvSpPr>
        <p:spPr>
          <a:xfrm>
            <a:off x="9124950" y="962025"/>
            <a:ext cx="2324100" cy="1980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485"/>
              </a:lnSpc>
              <a:buNone/>
            </a:pPr>
            <a:r>
              <a:rPr sz="1350" b="0" i="0">
                <a:solidFill>
                  <a:srgbClr val="101010"/>
                </a:solidFill>
                <a:latin typeface="Manrope"/>
                <a:ea typeface="Manrope"/>
              </a:rPr>
              <a:t>04</a:t>
            </a:r>
            <a:endParaRPr lang="en-US"/>
          </a:p>
        </p:txBody>
      </p:sp>
      <p:sp>
        <p:nvSpPr>
          <p:cNvPr id="182" name="Shape 182"/>
          <p:cNvSpPr/>
          <p:nvPr/>
        </p:nvSpPr>
        <p:spPr>
          <a:xfrm>
            <a:off x="9124950" y="1409700"/>
            <a:ext cx="2324100" cy="2667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100"/>
              </a:lnSpc>
              <a:buNone/>
            </a:pPr>
            <a:r>
              <a:rPr sz="1875" b="1" i="0">
                <a:solidFill>
                  <a:srgbClr val="101010"/>
                </a:solidFill>
                <a:latin typeface="Manrope"/>
                <a:ea typeface="Manrope"/>
              </a:rPr>
              <a:t>Оплата</a:t>
            </a:r>
            <a:endParaRPr lang="en-US"/>
          </a:p>
        </p:txBody>
      </p:sp>
      <p:sp>
        <p:nvSpPr>
          <p:cNvPr id="183" name="Shape 183"/>
          <p:cNvSpPr/>
          <p:nvPr/>
        </p:nvSpPr>
        <p:spPr>
          <a:xfrm>
            <a:off x="9124950" y="2219325"/>
            <a:ext cx="2324100" cy="45720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800"/>
              </a:lnSpc>
              <a:buNone/>
            </a:pPr>
            <a:r>
              <a:rPr sz="1500" b="0" i="0">
                <a:solidFill>
                  <a:srgbClr val="101010"/>
                </a:solidFill>
                <a:latin typeface="Manrope"/>
                <a:ea typeface="Manrope"/>
              </a:rPr>
              <a:t>Проверить готовность платить</a:t>
            </a:r>
            <a:endParaRPr lang="en-US"/>
          </a:p>
        </p:txBody>
      </p:sp>
      <p:sp>
        <p:nvSpPr>
          <p:cNvPr id="184" name="Shape 184"/>
          <p:cNvSpPr/>
          <p:nvPr/>
        </p:nvSpPr>
        <p:spPr>
          <a:xfrm>
            <a:off x="0" y="5257800"/>
            <a:ext cx="12192000" cy="1600200"/>
          </a:xfrm>
          <a:prstGeom prst="rect">
            <a:avLst/>
          </a:prstGeom>
          <a:solidFill>
            <a:srgbClr val="37D3D8"/>
          </a:solidFill>
        </p:spPr>
        <p:txBody>
          <a:bodyPr/>
          <a:lstStyle/>
          <a:p/>
        </p:txBody>
      </p:sp>
      <p:sp>
        <p:nvSpPr>
          <p:cNvPr id="185" name="Shape 185"/>
          <p:cNvSpPr/>
          <p:nvPr/>
        </p:nvSpPr>
        <p:spPr>
          <a:xfrm>
            <a:off x="552450" y="5486400"/>
            <a:ext cx="11068050" cy="729109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5742"/>
              </a:lnSpc>
              <a:buNone/>
            </a:pPr>
            <a:r>
              <a:rPr sz="4950" b="0" i="0" spc="0">
                <a:solidFill>
                  <a:srgbClr val="171B1B"/>
                </a:solidFill>
                <a:latin typeface="Source Code Pro"/>
                <a:ea typeface="Source Code Pro"/>
              </a:rPr>
              <a:t>Этапы развития после проверки</a:t>
            </a:r>
            <a:endParaRPr lang="en-US"/>
          </a:p>
        </p:txBody>
      </p:sp>
      <p:sp>
        <p:nvSpPr>
          <p:cNvPr id="186" name="Shape 186"/>
          <p:cNvSpPr/>
          <p:nvPr/>
        </p:nvSpPr>
        <p:spPr>
          <a:xfrm>
            <a:off x="552450" y="190500"/>
            <a:ext cx="3352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87" name="Shape 187"/>
          <p:cNvSpPr/>
          <p:nvPr/>
        </p:nvSpPr>
        <p:spPr>
          <a:xfrm>
            <a:off x="11182350" y="6505575"/>
            <a:ext cx="447675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88" name="Shape 188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171B1B"/>
                </a:solidFill>
                <a:latin typeface="Manrope"/>
                <a:ea typeface="Manrope"/>
              </a:rPr>
              <a:t>Каждый переход зависит от подтверждения предыдущей гипотезы.</a:t>
            </a:r>
            <a:endParaRPr lang="en-US"/>
          </a:p>
        </p:txBody>
      </p:sp>
      <p:sp>
        <p:nvSpPr>
          <p:cNvPr id="189" name="Shape 189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11</a:t>
            </a:r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7D3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Presenton Native SVG Image 19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0" y="0"/>
            <a:ext cx="9525" cy="6858000"/>
          </a:xfrm>
          <a:prstGeom prst="rect">
            <a:avLst/>
          </a:prstGeom>
        </p:spPr>
      </p:pic>
      <p:pic>
        <p:nvPicPr>
          <p:cNvPr id="295" name="Presenton Native SVG Image 19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371600" y="0"/>
            <a:ext cx="9525" cy="6858000"/>
          </a:xfrm>
          <a:prstGeom prst="rect">
            <a:avLst/>
          </a:prstGeom>
        </p:spPr>
      </p:pic>
      <p:pic>
        <p:nvPicPr>
          <p:cNvPr id="296" name="Presenton Native SVG Image 19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743200" y="0"/>
            <a:ext cx="9525" cy="6858000"/>
          </a:xfrm>
          <a:prstGeom prst="rect">
            <a:avLst/>
          </a:prstGeom>
        </p:spPr>
      </p:pic>
      <p:pic>
        <p:nvPicPr>
          <p:cNvPr id="297" name="Presenton Native SVG Image 19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114800" y="0"/>
            <a:ext cx="9525" cy="6858000"/>
          </a:xfrm>
          <a:prstGeom prst="rect">
            <a:avLst/>
          </a:prstGeom>
        </p:spPr>
      </p:pic>
      <p:pic>
        <p:nvPicPr>
          <p:cNvPr id="298" name="Presenton Native SVG Image 199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86400" y="0"/>
            <a:ext cx="9525" cy="6858000"/>
          </a:xfrm>
          <a:prstGeom prst="rect">
            <a:avLst/>
          </a:prstGeom>
        </p:spPr>
      </p:pic>
      <p:pic>
        <p:nvPicPr>
          <p:cNvPr id="299" name="Presenton Native SVG Image 200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6858000" y="0"/>
            <a:ext cx="9525" cy="6858000"/>
          </a:xfrm>
          <a:prstGeom prst="rect">
            <a:avLst/>
          </a:prstGeom>
        </p:spPr>
      </p:pic>
      <p:pic>
        <p:nvPicPr>
          <p:cNvPr id="300" name="Presenton Native SVG Image 201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8229600" y="0"/>
            <a:ext cx="9525" cy="6858000"/>
          </a:xfrm>
          <a:prstGeom prst="rect">
            <a:avLst/>
          </a:prstGeom>
        </p:spPr>
      </p:pic>
      <p:pic>
        <p:nvPicPr>
          <p:cNvPr id="301" name="Presenton Native SVG Image 202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9601200" y="0"/>
            <a:ext cx="9525" cy="6858000"/>
          </a:xfrm>
          <a:prstGeom prst="rect">
            <a:avLst/>
          </a:prstGeom>
        </p:spPr>
      </p:pic>
      <p:pic>
        <p:nvPicPr>
          <p:cNvPr id="302" name="Presenton Native SVG Image 203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0972800" y="0"/>
            <a:ext cx="9525" cy="6858000"/>
          </a:xfrm>
          <a:prstGeom prst="rect">
            <a:avLst/>
          </a:prstGeom>
        </p:spPr>
      </p:pic>
      <p:pic>
        <p:nvPicPr>
          <p:cNvPr id="303" name="Presenton Native SVG Image 204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0" y="0"/>
            <a:ext cx="12192000" cy="9525"/>
          </a:xfrm>
          <a:prstGeom prst="rect">
            <a:avLst/>
          </a:prstGeom>
        </p:spPr>
      </p:pic>
      <p:pic>
        <p:nvPicPr>
          <p:cNvPr id="304" name="Presenton Native SVG Image 205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0" y="1371600"/>
            <a:ext cx="12192000" cy="9525"/>
          </a:xfrm>
          <a:prstGeom prst="rect">
            <a:avLst/>
          </a:prstGeom>
        </p:spPr>
      </p:pic>
      <p:pic>
        <p:nvPicPr>
          <p:cNvPr id="305" name="Presenton Native SVG Image 206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0" y="2743200"/>
            <a:ext cx="12192000" cy="9525"/>
          </a:xfrm>
          <a:prstGeom prst="rect">
            <a:avLst/>
          </a:prstGeom>
        </p:spPr>
      </p:pic>
      <p:pic>
        <p:nvPicPr>
          <p:cNvPr id="306" name="Presenton Native SVG Image 207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0" y="4114800"/>
            <a:ext cx="12192000" cy="9525"/>
          </a:xfrm>
          <a:prstGeom prst="rect">
            <a:avLst/>
          </a:prstGeom>
        </p:spPr>
      </p:pic>
      <p:pic>
        <p:nvPicPr>
          <p:cNvPr id="307" name="Presenton Native SVG Image 208" descr=""/>
          <p:cNvPicPr/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0" y="5486400"/>
            <a:ext cx="12192000" cy="9525"/>
          </a:xfrm>
          <a:prstGeom prst="rect">
            <a:avLst/>
          </a:prstGeom>
        </p:spPr>
      </p:pic>
      <p:pic>
        <p:nvPicPr>
          <p:cNvPr id="308" name="Presenton Raster Image 209" descr=""/>
          <p:cNvPicPr/>
          <p:nvPr/>
        </p:nvPicPr>
        <p:blipFill>
          <a:blip r:embed="rId3" cstate="none"/>
          <a:stretch>
            <a:fillRect/>
          </a:stretch>
        </p:blipFill>
        <p:spPr>
          <a:xfrm>
            <a:off x="0" y="0"/>
            <a:ext cx="5953125" cy="6648450"/>
          </a:xfrm>
          <a:prstGeom prst="rect">
            <a:avLst/>
          </a:prstGeom>
        </p:spPr>
      </p:pic>
      <p:pic>
        <p:nvPicPr>
          <p:cNvPr id="309" name="Presenton Raster Image 210" descr=""/>
          <p:cNvPicPr/>
          <p:nvPr/>
        </p:nvPicPr>
        <p:blipFill>
          <a:blip r:embed="rId4" cstate="none"/>
          <a:stretch>
            <a:fillRect/>
          </a:stretch>
        </p:blipFill>
        <p:spPr>
          <a:xfrm>
            <a:off x="5953125" y="1352550"/>
            <a:ext cx="6238875" cy="5505450"/>
          </a:xfrm>
          <a:prstGeom prst="rect">
            <a:avLst/>
          </a:prstGeom>
        </p:spPr>
      </p:pic>
      <p:pic>
        <p:nvPicPr>
          <p:cNvPr id="310" name="Presenton Native Image 211" descr=""/>
          <p:cNvPicPr/>
          <p:nvPr/>
        </p:nvPicPr>
        <p:blipFill>
          <a:blip r:embed="rId2" cstate="none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90" name="Shape 190"/>
          <p:cNvSpPr/>
          <p:nvPr/>
        </p:nvSpPr>
        <p:spPr>
          <a:xfrm>
            <a:off x="0" y="2428875"/>
            <a:ext cx="12192000" cy="2085975"/>
          </a:xfrm>
          <a:prstGeom prst="rect">
            <a:avLst/>
          </a:prstGeom>
          <a:solidFill>
            <a:srgbClr val="181A1A">
              <a:alpha val="72000"/>
            </a:srgbClr>
          </a:solidFill>
        </p:spPr>
        <p:txBody>
          <a:bodyPr/>
          <a:lstStyle/>
          <a:p/>
        </p:txBody>
      </p:sp>
      <p:pic>
        <p:nvPicPr>
          <p:cNvPr id="311" name="Presenton Native Image 212" descr=""/>
          <p:cNvPicPr/>
          <p:nvPr/>
        </p:nvPicPr>
        <p:blipFill>
          <a:blip r:embed="rId7" cstate="none"/>
          <a:stretch>
            <a:fillRect/>
          </a:stretch>
        </p:blipFill>
        <p:spPr>
          <a:xfrm>
            <a:off x="0" y="381000"/>
            <a:ext cx="2686050" cy="1400175"/>
          </a:xfrm>
          <a:prstGeom prst="rect">
            <a:avLst/>
          </a:prstGeom>
        </p:spPr>
      </p:pic>
      <p:pic>
        <p:nvPicPr>
          <p:cNvPr id="312" name="Presenton Native Image 213" descr=""/>
          <p:cNvPicPr/>
          <p:nvPr/>
        </p:nvPicPr>
        <p:blipFill>
          <a:blip r:embed="rId8" cstate="none"/>
          <a:stretch>
            <a:fillRect/>
          </a:stretch>
        </p:blipFill>
        <p:spPr>
          <a:xfrm>
            <a:off x="365671" y="0"/>
            <a:ext cx="1440061" cy="2714625"/>
          </a:xfrm>
          <a:prstGeom prst="rect">
            <a:avLst/>
          </a:prstGeom>
        </p:spPr>
      </p:pic>
      <p:sp>
        <p:nvSpPr>
          <p:cNvPr id="191" name="Shape 191"/>
          <p:cNvSpPr/>
          <p:nvPr/>
        </p:nvSpPr>
        <p:spPr>
          <a:xfrm>
            <a:off x="8934450" y="5200650"/>
            <a:ext cx="3200400" cy="1400175"/>
          </a:xfrm>
          <a:prstGeom prst="roundRect">
            <a:avLst>
              <a:gd name="adj" fmla="val 49524"/>
            </a:avLst>
          </a:prstGeom>
          <a:solidFill>
            <a:srgbClr val="37D3D8"/>
          </a:solidFill>
        </p:spPr>
        <p:txBody>
          <a:bodyPr/>
          <a:lstStyle/>
          <a:p/>
        </p:txBody>
      </p:sp>
      <p:pic>
        <p:nvPicPr>
          <p:cNvPr id="313" name="Presenton Native Image 214" descr=""/>
          <p:cNvPicPr/>
          <p:nvPr/>
        </p:nvPicPr>
        <p:blipFill>
          <a:blip r:embed="rId9" cstate="none"/>
          <a:stretch>
            <a:fillRect/>
          </a:stretch>
        </p:blipFill>
        <p:spPr>
          <a:xfrm>
            <a:off x="9814471" y="4307086"/>
            <a:ext cx="1440061" cy="2550914"/>
          </a:xfrm>
          <a:prstGeom prst="rect">
            <a:avLst/>
          </a:prstGeom>
        </p:spPr>
      </p:pic>
      <p:sp>
        <p:nvSpPr>
          <p:cNvPr id="192" name="Shape 192"/>
          <p:cNvSpPr/>
          <p:nvPr/>
        </p:nvSpPr>
        <p:spPr>
          <a:xfrm>
            <a:off x="552450" y="2819400"/>
            <a:ext cx="11068050" cy="563463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4437"/>
              </a:lnSpc>
              <a:buNone/>
            </a:pPr>
            <a:r>
              <a:rPr sz="3825" b="0" i="0" spc="0">
                <a:solidFill>
                  <a:srgbClr val="FFFFFF"/>
                </a:solidFill>
                <a:latin typeface="Source Code Pro"/>
                <a:ea typeface="Source Code Pro"/>
              </a:rPr>
              <a:t>Следующий шаг — проверить одну поездку</a:t>
            </a:r>
            <a:endParaRPr lang="en-US"/>
          </a:p>
        </p:txBody>
      </p:sp>
      <p:sp>
        <p:nvSpPr>
          <p:cNvPr id="193" name="Shape 193"/>
          <p:cNvSpPr/>
          <p:nvPr/>
        </p:nvSpPr>
        <p:spPr>
          <a:xfrm>
            <a:off x="552450" y="190500"/>
            <a:ext cx="3352800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>YaSlide · Образец</a:t>
            </a:r>
            <a:endParaRPr lang="en-US"/>
          </a:p>
        </p:txBody>
      </p:sp>
      <p:sp>
        <p:nvSpPr>
          <p:cNvPr id="194" name="Shape 194"/>
          <p:cNvSpPr/>
          <p:nvPr/>
        </p:nvSpPr>
        <p:spPr>
          <a:xfrm>
            <a:off x="11182350" y="6505575"/>
            <a:ext cx="447675" cy="132457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044"/>
              </a:lnSpc>
              <a:buNone/>
            </a:pPr>
            <a:r>
              <a:rPr sz="900" b="0" i="0">
                <a:solidFill>
                  <a:srgbClr val="171B1B"/>
                </a:solidFill>
                <a:latin typeface="Manrope"/>
                <a:ea typeface="Manrope"/>
              </a:rPr>
              <a:t xml:space="preserve"> </a:t>
            </a:r>
            <a:endParaRPr lang="en-US"/>
          </a:p>
        </p:txBody>
      </p:sp>
      <p:sp>
        <p:nvSpPr>
          <p:cNvPr id="195" name="Shape 195"/>
          <p:cNvSpPr/>
          <p:nvPr/>
        </p:nvSpPr>
        <p:spPr>
          <a:xfrm>
            <a:off x="533400" y="6191250"/>
            <a:ext cx="11068050" cy="159990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1260"/>
              </a:lnSpc>
              <a:buNone/>
            </a:pPr>
            <a:r>
              <a:rPr sz="1200" b="0" i="0">
                <a:solidFill>
                  <a:srgbClr val="FFFFFF"/>
                </a:solidFill>
                <a:latin typeface="Manrope"/>
                <a:ea typeface="Manrope"/>
              </a:rPr>
              <a:t>Нужен разбор реального сценария с командой, которая согласна участвовать.</a:t>
            </a:r>
            <a:endParaRPr lang="en-US"/>
          </a:p>
        </p:txBody>
      </p:sp>
      <p:sp>
        <p:nvSpPr>
          <p:cNvPr id="196" name="Shape 196"/>
          <p:cNvSpPr/>
          <p:nvPr/>
        </p:nvSpPr>
        <p:spPr>
          <a:xfrm>
            <a:off x="457200" y="4191000"/>
            <a:ext cx="11049000" cy="1905000"/>
          </a:xfrm>
          <a:prstGeom prst="roundRect">
            <a:avLst>
              <a:gd name="adj" fmla="val 6000"/>
            </a:avLst>
          </a:prstGeom>
          <a:solidFill>
            <a:srgbClr val="0F0F0F">
              <a:alpha val="65000"/>
            </a:srgbClr>
          </a:solidFill>
        </p:spPr>
        <p:txBody>
          <a:bodyPr/>
          <a:lstStyle/>
          <a:p/>
        </p:txBody>
      </p:sp>
      <p:sp>
        <p:nvSpPr>
          <p:cNvPr id="197" name="Shape 197"/>
          <p:cNvSpPr/>
          <p:nvPr/>
        </p:nvSpPr>
        <p:spPr>
          <a:xfrm>
            <a:off x="533400" y="4286250"/>
            <a:ext cx="11068050" cy="1291828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2036"/>
              </a:lnSpc>
              <a:buNone/>
            </a:pP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>Подготовить: Вопросы и макет карточки</a:t>
            </a: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 xml:space="preserve">
</a:t>
            </a: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 xml:space="preserve">
</a:t>
            </a: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>Проверить: Где теряются время и решения</a:t>
            </a: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 xml:space="preserve">
</a:t>
            </a: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 xml:space="preserve">
</a:t>
            </a:r>
            <a:r>
              <a:rPr sz="1725" b="0" i="0">
                <a:solidFill>
                  <a:srgbClr val="FFFFFF"/>
                </a:solidFill>
                <a:latin typeface="Manrope"/>
                <a:ea typeface="Manrope"/>
              </a:rPr>
              <a:t>Зафиксировать: Что подтвердилось и что пришлось изменить</a:t>
            </a:r>
            <a:endParaRPr lang="en-US"/>
          </a:p>
        </p:txBody>
      </p:sp>
      <p:sp>
        <p:nvSpPr>
          <p:cNvPr id="198" name="Shape 198"/>
          <p:cNvSpPr/>
          <p:nvPr/>
        </p:nvSpPr>
        <p:spPr>
          <a:xfrm>
            <a:off x="11334750" y="6572250"/>
            <a:ext cx="495300" cy="131415"/>
          </a:xfrm>
          <a:prstGeom prst="rect">
            <a:avLst/>
          </a:prstGeom>
          <a:noFill/>
        </p:spPr>
        <p:txBody>
          <a:bodyPr anchor="t" wrap="square" tIns="0" bIns="0" lIns="0" rIns="0">
            <a:normAutofit/>
          </a:bodyPr>
          <a:lstStyle/>
          <a:p>
            <a:pPr algn="l">
              <a:lnSpc>
                <a:spcPts val="990"/>
              </a:lnSpc>
              <a:buNone/>
            </a:pPr>
            <a:r>
              <a:rPr sz="900" b="0" i="0">
                <a:solidFill>
                  <a:srgbClr val="FFFFFF"/>
                </a:solidFill>
                <a:latin typeface="Manrope"/>
                <a:ea typeface="Manrope"/>
              </a:rPr>
              <a:t>12</a:t>
            </a:r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102000"/>
                <a:satMod val="103000"/>
                <a:tint val="94000"/>
              </a:schemeClr>
            </a:gs>
            <a:gs pos="50000">
              <a:schemeClr val="phClr">
                <a:lumMod val="100000"/>
                <a:satMod val="11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lumMod val="102000"/>
                <a:satMod val="150000"/>
                <a:tint val="93000"/>
                <a:shade val="98000"/>
              </a:schemeClr>
            </a:gs>
            <a:gs pos="50000">
              <a:schemeClr val="phClr">
                <a:lumMod val="103000"/>
                <a:satMod val="130000"/>
                <a:tint val="98000"/>
                <a:shade val="90000"/>
              </a:schemeClr>
            </a:gs>
            <a:gs pos="100000">
              <a:schemeClr val="phClr">
                <a:satMod val="120000"/>
                <a:shade val="63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mitype="http://purl.org/dcmitype/" xmlns:dcterms="http://purl.org/dc/terms/" xmlns:xsi="http://www.w3.org/2001/XMLSchema-instance">
  <dc:title>pitch-deck-startapa</dc:title>
  <dc:subject>Generated by Presenton export-core</dc:subject>
  <dc:creator>Presenton</dc:creator>
  <cp:lastModifiedBy>Presenton</cp:lastModifiedBy>
  <dcterms:created xsi:type="dcterms:W3CDTF">2026-10-21T07:59:59.948Z</dcterms:created>
  <dcterms:modified xsi:type="dcterms:W3CDTF">2026-10-21T07:59:59.948Z</dcterms:modified>
</cp:coreProperties>
</file>