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NotesMaster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NotesMaster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Продажи интернет-магазина
Итоги II квартала
Выручка · заказы · решения
Уточните, что это учебная модель. Выручка приведена без описания налогового учёта и не является прибылью.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Квартал в трёх показателях
Синтетический набор: апрель, май и июнь; средний чек взвешен по заказам.
4,02 млн ₽: выручка за квартал
2 010: заказов за квартал
2 000 ₽: средний чек
Проверьте формулу среднего чека: 4 020 000 / 2 010. Не усредняйте средние без учёта числа заказов.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Выручка растёт каждый месяц
Синтетические данные. На диаграмме — тысячи рублей.
Май к апрелю: +10%; июнь к маю: около +13,6%. Диаграмма описывает динамику, не объясняет её причины.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Рост выручки связан с числом заказов
Средний чек во всех трёх месяцах — 2 000 ₽. Данные синтетические.
Деление каждой месячной выручки на заказы даёт одинаковый чек. В этой модели рост выручки арифметически соответствует росту заказов.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 прошлому кварталу: +11,7%
Предыдущий квартал: 1 800 заказов и 3,6 млн ₽. Обе базы синтетические.
Заказы выросли с 1800 до 2010: те же 11,7%. Разница выручки — 420 000 рублей, не 11,7 процентного пункта.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Вклад категорий в выручку
Дополнительная синтетическая структура; суммы точно равны итогу квартала.
Категории не взяты из реального магазина. Выручка по категориям не позволяет оценить их рентабельность.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Что видно непосредственно в данных
Наблюдения ограничены показателями учебного набора.
Динамика: Заказы: 600 → 660 → 750; выручка движется вместе с ними.
Чек: 2 000 ₽ каждый месяц: рост чека в модели отсутствует.
Структура: Категория «Дом» даёт половину квартальной выручки.
Не включайте в этот слайд маркетинговые причины: в CSV нет каналов, трафика и конверсий.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Гипотезы о причинах роста
Эти объяснения не подтверждены текущими данными.
Назовите гипотезы альтернативами. Одного совпадения по времени недостаточно для причинного вывода.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 следующего квартала
План действий, не прогноз продаж.
Месяц 1: Сверить определения и возвраты
Месяц 2: Проверить каналы и конверсию
Месяц 3: Оценить тест и принять решение
В реальном плане добавьте владельцев и сроки. Не повышайте бюджет только из-за общего роста выручки.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Итог: рост заказов при стабильном чеке
Выручка 4 020 000 ₽; рост к предыдущему кварталу около 11,7%.
Подтверждено моделью: 2 010 заказов и чек 2 000 ₽
Пока неизвестно: Причины роста и прибыльность
Решение: Проверить каналы, конверсию и возвраты
Повторите границы данных. Следующий отчёт должен показать результат проверки гипотез, а не только новую сумму.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1.png"/><Relationship Id="rIdNotes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2.png"/><Relationship Id="rIdNotes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3.png"/><Relationship Id="rIdNotes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4.png"/><Relationship Id="rIdNotes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5.png"/><Relationship Id="rIdNotes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6.png"/><Relationship Id="rIdNotes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457200" y="285750"/>
            <a:ext cx="39814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1" i="0">
                <a:solidFill>
                  <a:srgbClr val="10241A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3" name="Shape 3"/>
          <p:cNvSpPr/>
          <p:nvPr/>
        </p:nvSpPr>
        <p:spPr>
          <a:xfrm>
            <a:off x="400050" y="838200"/>
            <a:ext cx="11391900" cy="3143250"/>
          </a:xfrm>
          <a:prstGeom prst="roundRect">
            <a:avLst>
              <a:gd name="adj" fmla="val 8182"/>
            </a:avLst>
          </a:prstGeom>
          <a:solidFill>
            <a:srgbClr val="10241A"/>
          </a:solidFill>
        </p:spPr>
        <p:txBody>
          <a:bodyPr/>
          <a:lstStyle/>
          <a:p/>
        </p:txBody>
      </p:sp>
      <p:sp>
        <p:nvSpPr>
          <p:cNvPr id="4" name="Shape 4"/>
          <p:cNvSpPr/>
          <p:nvPr/>
        </p:nvSpPr>
        <p:spPr>
          <a:xfrm>
            <a:off x="695325" y="1533525"/>
            <a:ext cx="5715000" cy="13257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220"/>
              </a:lnSpc>
              <a:buNone/>
            </a:pPr>
            <a:r>
              <a:rPr sz="4500" b="1" i="0" spc="0">
                <a:solidFill>
                  <a:srgbClr val="FFFFFF"/>
                </a:solidFill>
                <a:latin typeface="Manrope"/>
                <a:ea typeface="Manrope"/>
              </a:rPr>
              <a:t>Продажи</a:t>
            </a:r>
            <a:r>
              <a:rPr sz="4500" b="1" i="0" spc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4500" b="1" i="0" spc="0">
                <a:solidFill>
                  <a:srgbClr val="FFFFFF"/>
                </a:solidFill>
                <a:latin typeface="Manrope"/>
                <a:ea typeface="Manrope"/>
              </a:rPr>
              <a:t>интернет-магазина</a:t>
            </a:r>
            <a:endParaRPr lang="en-US"/>
          </a:p>
        </p:txBody>
      </p:sp>
      <p:pic>
        <p:nvPicPr>
          <p:cNvPr id="100" name="Presenton Raster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7058025" y="1114425"/>
            <a:ext cx="4362450" cy="2562225"/>
          </a:xfrm>
          <a:prstGeom prst="rect">
            <a:avLst/>
          </a:prstGeom>
        </p:spPr>
      </p:pic>
      <p:sp>
        <p:nvSpPr>
          <p:cNvPr id="5" name="Shape 5"/>
          <p:cNvSpPr/>
          <p:nvPr/>
        </p:nvSpPr>
        <p:spPr>
          <a:xfrm>
            <a:off x="400050" y="4191000"/>
            <a:ext cx="5114925" cy="1743075"/>
          </a:xfrm>
          <a:prstGeom prst="roundRect">
            <a:avLst>
              <a:gd name="adj" fmla="val 11475"/>
            </a:avLst>
          </a:prstGeom>
          <a:solidFill>
            <a:srgbClr val="68E9A5"/>
          </a:solidFill>
        </p:spPr>
        <p:txBody>
          <a:bodyPr/>
          <a:lstStyle/>
          <a:p/>
        </p:txBody>
      </p:sp>
      <p:sp>
        <p:nvSpPr>
          <p:cNvPr id="6" name="Shape 6"/>
          <p:cNvSpPr/>
          <p:nvPr/>
        </p:nvSpPr>
        <p:spPr>
          <a:xfrm>
            <a:off x="685800" y="4391025"/>
            <a:ext cx="2838450" cy="7069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84"/>
              </a:lnSpc>
              <a:buNone/>
            </a:pPr>
            <a:r>
              <a:rPr sz="2400" b="1" i="0" spc="0">
                <a:solidFill>
                  <a:srgbClr val="10241A"/>
                </a:solidFill>
                <a:latin typeface="Manrope"/>
                <a:ea typeface="Manrope"/>
              </a:rPr>
              <a:t>4,02 млн ₽</a:t>
            </a:r>
            <a:r>
              <a:rPr sz="2400" b="1" i="0" spc="0">
                <a:solidFill>
                  <a:srgbClr val="10241A"/>
                </a:solidFill>
                <a:latin typeface="Manrope"/>
                <a:ea typeface="Manrope"/>
              </a:rPr>
              <a:t xml:space="preserve">
</a:t>
            </a:r>
            <a:r>
              <a:rPr sz="2400" b="1" i="0" spc="0">
                <a:solidFill>
                  <a:srgbClr val="10241A"/>
                </a:solidFill>
                <a:latin typeface="Manrope"/>
                <a:ea typeface="Manrope"/>
              </a:rPr>
              <a:t>Выручка</a:t>
            </a:r>
            <a:endParaRPr lang="en-US"/>
          </a:p>
        </p:txBody>
      </p:sp>
      <p:sp>
        <p:nvSpPr>
          <p:cNvPr id="7" name="Shape 7"/>
          <p:cNvSpPr/>
          <p:nvPr/>
        </p:nvSpPr>
        <p:spPr>
          <a:xfrm>
            <a:off x="704850" y="5295900"/>
            <a:ext cx="4410075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10241A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8" name="Shape 8"/>
          <p:cNvSpPr/>
          <p:nvPr/>
        </p:nvSpPr>
        <p:spPr>
          <a:xfrm>
            <a:off x="5705475" y="4191000"/>
            <a:ext cx="2914650" cy="1743075"/>
          </a:xfrm>
          <a:prstGeom prst="roundRect">
            <a:avLst>
              <a:gd name="adj" fmla="val 11475"/>
            </a:avLst>
          </a:prstGeom>
          <a:solidFill>
            <a:srgbClr val="E9EEE9"/>
          </a:solidFill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5943600" y="4419600"/>
            <a:ext cx="217170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1" i="0" spc="0">
                <a:solidFill>
                  <a:srgbClr val="10241A"/>
                </a:solidFill>
                <a:latin typeface="Manrope"/>
                <a:ea typeface="Manrope"/>
              </a:rPr>
              <a:t>2 010</a:t>
            </a:r>
            <a:r>
              <a:rPr sz="2025" b="1" i="0" spc="0">
                <a:solidFill>
                  <a:srgbClr val="10241A"/>
                </a:solidFill>
                <a:latin typeface="Manrope"/>
                <a:ea typeface="Manrope"/>
              </a:rPr>
              <a:t xml:space="preserve">
</a:t>
            </a:r>
            <a:r>
              <a:rPr sz="2025" b="1" i="0" spc="0">
                <a:solidFill>
                  <a:srgbClr val="10241A"/>
                </a:solidFill>
                <a:latin typeface="Manrope"/>
                <a:ea typeface="Manrope"/>
              </a:rPr>
              <a:t>Заказов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5953125" y="5286375"/>
            <a:ext cx="2333625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10241A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8801100" y="4191000"/>
            <a:ext cx="2990850" cy="1743075"/>
          </a:xfrm>
          <a:prstGeom prst="roundRect">
            <a:avLst>
              <a:gd name="adj" fmla="val 11475"/>
            </a:avLst>
          </a:prstGeom>
          <a:solidFill>
            <a:srgbClr val="194B32"/>
          </a:solidFill>
        </p:spPr>
        <p:txBody>
          <a:bodyPr/>
          <a:lstStyle/>
          <a:p/>
        </p:txBody>
      </p:sp>
      <p:sp>
        <p:nvSpPr>
          <p:cNvPr id="12" name="Shape 12"/>
          <p:cNvSpPr/>
          <p:nvPr/>
        </p:nvSpPr>
        <p:spPr>
          <a:xfrm>
            <a:off x="9039225" y="4419600"/>
            <a:ext cx="23812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1" i="0" spc="0">
                <a:solidFill>
                  <a:srgbClr val="FFFFFF"/>
                </a:solidFill>
                <a:latin typeface="Manrope"/>
                <a:ea typeface="Manrope"/>
              </a:rPr>
              <a:t>2 000 ₽</a:t>
            </a:r>
            <a:r>
              <a:rPr sz="1950" b="1" i="0" spc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950" b="1" i="0" spc="0">
                <a:solidFill>
                  <a:srgbClr val="FFFFFF"/>
                </a:solidFill>
                <a:latin typeface="Manrope"/>
                <a:ea typeface="Manrope"/>
              </a:rPr>
              <a:t>Средний чек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9048750" y="5286375"/>
            <a:ext cx="2352675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4" name="Shape 14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466725" y="590550"/>
            <a:ext cx="9048750" cy="6186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872"/>
              </a:lnSpc>
              <a:buNone/>
            </a:pPr>
            <a:r>
              <a:rPr sz="4200" b="1" i="0" spc="0">
                <a:solidFill>
                  <a:srgbClr val="10241A"/>
                </a:solidFill>
                <a:latin typeface="Manrope"/>
                <a:ea typeface="Manrope"/>
              </a:rPr>
              <a:t>Квартал в трёх показателях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476250" y="1609725"/>
            <a:ext cx="838200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10241A"/>
                </a:solidFill>
                <a:latin typeface="Manrope"/>
                <a:ea typeface="Manrope"/>
              </a:rPr>
              <a:t>Синтетический набор: апрель, май и июнь; средний чек взвешен по заказам.</a:t>
            </a:r>
            <a:endParaRPr lang="en-US"/>
          </a:p>
        </p:txBody>
      </p:sp>
      <p:sp>
        <p:nvSpPr>
          <p:cNvPr id="17" name="Shape 17"/>
          <p:cNvSpPr/>
          <p:nvPr/>
        </p:nvSpPr>
        <p:spPr>
          <a:xfrm>
            <a:off x="457200" y="2781300"/>
            <a:ext cx="3286125" cy="3171825"/>
          </a:xfrm>
          <a:prstGeom prst="roundRect">
            <a:avLst>
              <a:gd name="adj" fmla="val 6306"/>
            </a:avLst>
          </a:prstGeom>
          <a:solidFill>
            <a:srgbClr val="E9EEE9"/>
          </a:solidFill>
        </p:spPr>
        <p:txBody>
          <a:bodyPr/>
          <a:lstStyle/>
          <a:p/>
        </p:txBody>
      </p:sp>
      <p:sp>
        <p:nvSpPr>
          <p:cNvPr id="18" name="Shape 18"/>
          <p:cNvSpPr/>
          <p:nvPr/>
        </p:nvSpPr>
        <p:spPr>
          <a:xfrm>
            <a:off x="685800" y="3000375"/>
            <a:ext cx="7143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10241A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695325" y="3686175"/>
            <a:ext cx="282892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10241A"/>
                </a:solidFill>
                <a:latin typeface="Manrope"/>
                <a:ea typeface="Manrope"/>
              </a:rPr>
              <a:t>4,02 млн ₽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714375" y="4724400"/>
            <a:ext cx="2790825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выручка за квартал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3914775" y="2781300"/>
            <a:ext cx="4200525" cy="3171825"/>
          </a:xfrm>
          <a:prstGeom prst="roundRect">
            <a:avLst>
              <a:gd name="adj" fmla="val 6306"/>
            </a:avLst>
          </a:prstGeom>
          <a:solidFill>
            <a:srgbClr val="68E9A5"/>
          </a:solidFill>
        </p:spPr>
        <p:txBody>
          <a:bodyPr/>
          <a:lstStyle/>
          <a:p/>
        </p:txBody>
      </p:sp>
      <p:sp>
        <p:nvSpPr>
          <p:cNvPr id="22" name="Shape 22"/>
          <p:cNvSpPr/>
          <p:nvPr/>
        </p:nvSpPr>
        <p:spPr>
          <a:xfrm>
            <a:off x="4143375" y="3000375"/>
            <a:ext cx="7143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10241A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4152900" y="3686175"/>
            <a:ext cx="374332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10241A"/>
                </a:solidFill>
                <a:latin typeface="Manrope"/>
                <a:ea typeface="Manrope"/>
              </a:rPr>
              <a:t>2 010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4171950" y="4724400"/>
            <a:ext cx="3705225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заказов за квартал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8286750" y="2781300"/>
            <a:ext cx="3448050" cy="3171825"/>
          </a:xfrm>
          <a:prstGeom prst="roundRect">
            <a:avLst>
              <a:gd name="adj" fmla="val 6306"/>
            </a:avLst>
          </a:prstGeom>
          <a:solidFill>
            <a:srgbClr val="10241A"/>
          </a:solidFill>
        </p:spPr>
        <p:txBody>
          <a:bodyPr/>
          <a:lstStyle/>
          <a:p/>
        </p:txBody>
      </p:sp>
      <p:sp>
        <p:nvSpPr>
          <p:cNvPr id="26" name="Shape 26"/>
          <p:cNvSpPr/>
          <p:nvPr/>
        </p:nvSpPr>
        <p:spPr>
          <a:xfrm>
            <a:off x="8515350" y="3000375"/>
            <a:ext cx="7143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68E9A5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8524875" y="3686175"/>
            <a:ext cx="2990850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FFFFFF"/>
                </a:solidFill>
                <a:latin typeface="Manrope"/>
                <a:ea typeface="Manrope"/>
              </a:rPr>
              <a:t>2 000 ₽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8543925" y="4724400"/>
            <a:ext cx="295275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средний чек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0241A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447675" y="581025"/>
            <a:ext cx="9791700" cy="6296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959"/>
              </a:lnSpc>
              <a:buNone/>
            </a:pPr>
            <a:r>
              <a:rPr sz="4275" b="1" i="0" spc="0">
                <a:solidFill>
                  <a:srgbClr val="10241A"/>
                </a:solidFill>
                <a:latin typeface="Manrope"/>
                <a:ea typeface="Manrope"/>
              </a:rPr>
              <a:t>Выручка растёт каждый месяц</a:t>
            </a:r>
            <a:endParaRPr lang="en-US"/>
          </a:p>
        </p:txBody>
      </p:sp>
      <p:sp>
        <p:nvSpPr>
          <p:cNvPr id="31" name="Shape 31"/>
          <p:cNvSpPr/>
          <p:nvPr/>
        </p:nvSpPr>
        <p:spPr>
          <a:xfrm>
            <a:off x="466725" y="1609725"/>
            <a:ext cx="81343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10241A"/>
                </a:solidFill>
                <a:latin typeface="Manrope"/>
                <a:ea typeface="Manrope"/>
              </a:rPr>
              <a:t>Синтетические данные. На диаграмме — тысячи рублей.</a:t>
            </a:r>
            <a:endParaRPr lang="en-US"/>
          </a:p>
        </p:txBody>
      </p:sp>
      <p:pic>
        <p:nvPicPr>
          <p:cNvPr id="101" name="Presenton Native Image 2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523875" y="2647950"/>
            <a:ext cx="7677150" cy="3571875"/>
          </a:xfrm>
          <a:prstGeom prst="rect">
            <a:avLst/>
          </a:prstGeom>
        </p:spPr>
      </p:pic>
      <p:sp>
        <p:nvSpPr>
          <p:cNvPr id="32" name="Shape 32"/>
          <p:cNvSpPr/>
          <p:nvPr/>
        </p:nvSpPr>
        <p:spPr>
          <a:xfrm>
            <a:off x="8753475" y="2714625"/>
            <a:ext cx="2990850" cy="3162300"/>
          </a:xfrm>
          <a:prstGeom prst="roundRect">
            <a:avLst>
              <a:gd name="adj" fmla="val 6688"/>
            </a:avLst>
          </a:prstGeom>
          <a:solidFill>
            <a:srgbClr val="68E9A5"/>
          </a:solidFill>
        </p:spPr>
        <p:txBody>
          <a:bodyPr/>
          <a:lstStyle/>
          <a:p/>
        </p:txBody>
      </p:sp>
      <p:sp>
        <p:nvSpPr>
          <p:cNvPr id="33" name="Shape 33"/>
          <p:cNvSpPr/>
          <p:nvPr/>
        </p:nvSpPr>
        <p:spPr>
          <a:xfrm>
            <a:off x="9001125" y="3028950"/>
            <a:ext cx="2419350" cy="7622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03"/>
              </a:lnSpc>
              <a:buNone/>
            </a:pPr>
            <a:r>
              <a:rPr sz="5175" b="1" i="0" spc="0">
                <a:solidFill>
                  <a:srgbClr val="10241A"/>
                </a:solidFill>
                <a:latin typeface="Manrope"/>
                <a:ea typeface="Manrope"/>
              </a:rPr>
              <a:t>1500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9020175" y="4133850"/>
            <a:ext cx="240030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1" i="0">
                <a:solidFill>
                  <a:srgbClr val="10241A"/>
                </a:solidFill>
                <a:latin typeface="Manrope"/>
                <a:ea typeface="Manrope"/>
              </a:rPr>
              <a:t>Июнь · Выручка, тыс. ₽</a:t>
            </a:r>
            <a:endParaRPr lang="en-US"/>
          </a:p>
        </p:txBody>
      </p:sp>
      <p:sp>
        <p:nvSpPr>
          <p:cNvPr id="35" name="Shape 35"/>
          <p:cNvSpPr/>
          <p:nvPr/>
        </p:nvSpPr>
        <p:spPr>
          <a:xfrm>
            <a:off x="485775" y="6276975"/>
            <a:ext cx="5953125" cy="14361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31"/>
              </a:lnSpc>
              <a:buNone/>
            </a:pPr>
            <a:r>
              <a:rPr sz="975" b="0" i="0">
                <a:solidFill>
                  <a:srgbClr val="10241A"/>
                </a:solidFill>
                <a:latin typeface="Manrope"/>
                <a:ea typeface="Manrope"/>
              </a:rPr>
              <a:t>Итого 4 020 тыс. ₽ · не прибыль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0241A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47675" y="581025"/>
            <a:ext cx="9791700" cy="5854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11"/>
              </a:lnSpc>
              <a:buNone/>
            </a:pPr>
            <a:r>
              <a:rPr sz="3975" b="1" i="0" spc="0">
                <a:solidFill>
                  <a:srgbClr val="10241A"/>
                </a:solidFill>
                <a:latin typeface="Manrope"/>
                <a:ea typeface="Manrope"/>
              </a:rPr>
              <a:t>Рост выручки связан с числом заказов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466725" y="1609725"/>
            <a:ext cx="81343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10241A"/>
                </a:solidFill>
                <a:latin typeface="Manrope"/>
                <a:ea typeface="Manrope"/>
              </a:rPr>
              <a:t>Средний чек во всех трёх месяцах — 2 000 ₽. Данные синтетические.</a:t>
            </a:r>
            <a:endParaRPr lang="en-US"/>
          </a:p>
        </p:txBody>
      </p:sp>
      <p:pic>
        <p:nvPicPr>
          <p:cNvPr id="102" name="Presenton Native Image 3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523875" y="2647950"/>
            <a:ext cx="7677150" cy="3571875"/>
          </a:xfrm>
          <a:prstGeom prst="rect">
            <a:avLst/>
          </a:prstGeom>
        </p:spPr>
      </p:pic>
      <p:sp>
        <p:nvSpPr>
          <p:cNvPr id="39" name="Shape 39"/>
          <p:cNvSpPr/>
          <p:nvPr/>
        </p:nvSpPr>
        <p:spPr>
          <a:xfrm>
            <a:off x="8753475" y="2714625"/>
            <a:ext cx="2990850" cy="3162300"/>
          </a:xfrm>
          <a:prstGeom prst="roundRect">
            <a:avLst>
              <a:gd name="adj" fmla="val 6688"/>
            </a:avLst>
          </a:prstGeom>
          <a:solidFill>
            <a:srgbClr val="68E9A5"/>
          </a:solidFill>
        </p:spPr>
        <p:txBody>
          <a:bodyPr/>
          <a:lstStyle/>
          <a:p/>
        </p:txBody>
      </p:sp>
      <p:sp>
        <p:nvSpPr>
          <p:cNvPr id="40" name="Shape 40"/>
          <p:cNvSpPr/>
          <p:nvPr/>
        </p:nvSpPr>
        <p:spPr>
          <a:xfrm>
            <a:off x="9001125" y="3028950"/>
            <a:ext cx="2419350" cy="7622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03"/>
              </a:lnSpc>
              <a:buNone/>
            </a:pPr>
            <a:r>
              <a:rPr sz="5175" b="1" i="0" spc="0">
                <a:solidFill>
                  <a:srgbClr val="10241A"/>
                </a:solidFill>
                <a:latin typeface="Manrope"/>
                <a:ea typeface="Manrope"/>
              </a:rPr>
              <a:t>750</a:t>
            </a:r>
            <a:endParaRPr lang="en-US"/>
          </a:p>
        </p:txBody>
      </p:sp>
      <p:sp>
        <p:nvSpPr>
          <p:cNvPr id="41" name="Shape 41"/>
          <p:cNvSpPr/>
          <p:nvPr/>
        </p:nvSpPr>
        <p:spPr>
          <a:xfrm>
            <a:off x="9020175" y="4133850"/>
            <a:ext cx="2400300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1" i="0">
                <a:solidFill>
                  <a:srgbClr val="10241A"/>
                </a:solidFill>
                <a:latin typeface="Manrope"/>
                <a:ea typeface="Manrope"/>
              </a:rPr>
              <a:t>Июнь · Заказы, шт.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485775" y="6276975"/>
            <a:ext cx="5953125" cy="14361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31"/>
              </a:lnSpc>
              <a:buNone/>
            </a:pPr>
            <a:r>
              <a:rPr sz="975" b="0" i="0">
                <a:solidFill>
                  <a:srgbClr val="10241A"/>
                </a:solidFill>
                <a:latin typeface="Manrope"/>
                <a:ea typeface="Manrope"/>
              </a:rPr>
              <a:t>600 + 660 + 750 = 2 010 заказов</a:t>
            </a:r>
            <a:endParaRPr lang="en-US"/>
          </a:p>
        </p:txBody>
      </p:sp>
      <p:sp>
        <p:nvSpPr>
          <p:cNvPr id="43" name="Shape 43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0241A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447675" y="581025"/>
            <a:ext cx="9791700" cy="6296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959"/>
              </a:lnSpc>
              <a:buNone/>
            </a:pPr>
            <a:r>
              <a:rPr sz="4275" b="1" i="0" spc="0">
                <a:solidFill>
                  <a:srgbClr val="10241A"/>
                </a:solidFill>
                <a:latin typeface="Manrope"/>
                <a:ea typeface="Manrope"/>
              </a:rPr>
              <a:t>К прошлому кварталу: +11,7%</a:t>
            </a:r>
            <a:endParaRPr lang="en-US"/>
          </a:p>
        </p:txBody>
      </p:sp>
      <p:sp>
        <p:nvSpPr>
          <p:cNvPr id="45" name="Shape 45"/>
          <p:cNvSpPr/>
          <p:nvPr/>
        </p:nvSpPr>
        <p:spPr>
          <a:xfrm>
            <a:off x="466725" y="1609725"/>
            <a:ext cx="81343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10241A"/>
                </a:solidFill>
                <a:latin typeface="Manrope"/>
                <a:ea typeface="Manrope"/>
              </a:rPr>
              <a:t>Предыдущий квартал: 1 800 заказов и 3,6 млн ₽. Обе базы синтетические.</a:t>
            </a:r>
            <a:endParaRPr lang="en-US"/>
          </a:p>
        </p:txBody>
      </p:sp>
      <p:pic>
        <p:nvPicPr>
          <p:cNvPr id="103" name="Presenton Native Image 4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523875" y="2647950"/>
            <a:ext cx="7677150" cy="3571875"/>
          </a:xfrm>
          <a:prstGeom prst="rect">
            <a:avLst/>
          </a:prstGeom>
        </p:spPr>
      </p:pic>
      <p:sp>
        <p:nvSpPr>
          <p:cNvPr id="46" name="Shape 46"/>
          <p:cNvSpPr/>
          <p:nvPr/>
        </p:nvSpPr>
        <p:spPr>
          <a:xfrm>
            <a:off x="8753475" y="2714625"/>
            <a:ext cx="2990850" cy="3162300"/>
          </a:xfrm>
          <a:prstGeom prst="roundRect">
            <a:avLst>
              <a:gd name="adj" fmla="val 6688"/>
            </a:avLst>
          </a:prstGeom>
          <a:solidFill>
            <a:srgbClr val="68E9A5"/>
          </a:solidFill>
        </p:spPr>
        <p:txBody>
          <a:bodyPr/>
          <a:lstStyle/>
          <a:p/>
        </p:txBody>
      </p:sp>
      <p:sp>
        <p:nvSpPr>
          <p:cNvPr id="47" name="Shape 47"/>
          <p:cNvSpPr/>
          <p:nvPr/>
        </p:nvSpPr>
        <p:spPr>
          <a:xfrm>
            <a:off x="9001125" y="3028950"/>
            <a:ext cx="2419350" cy="7622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03"/>
              </a:lnSpc>
              <a:buNone/>
            </a:pPr>
            <a:r>
              <a:rPr sz="5175" b="1" i="0" spc="0">
                <a:solidFill>
                  <a:srgbClr val="10241A"/>
                </a:solidFill>
                <a:latin typeface="Manrope"/>
                <a:ea typeface="Manrope"/>
              </a:rPr>
              <a:t>4020</a:t>
            </a:r>
            <a:endParaRPr lang="en-US"/>
          </a:p>
        </p:txBody>
      </p:sp>
      <p:sp>
        <p:nvSpPr>
          <p:cNvPr id="48" name="Shape 48"/>
          <p:cNvSpPr/>
          <p:nvPr/>
        </p:nvSpPr>
        <p:spPr>
          <a:xfrm>
            <a:off x="9020175" y="4133850"/>
            <a:ext cx="240030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1" i="0">
                <a:solidFill>
                  <a:srgbClr val="10241A"/>
                </a:solidFill>
                <a:latin typeface="Manrope"/>
                <a:ea typeface="Manrope"/>
              </a:rPr>
              <a:t>II квартал · Выручка, тыс. ₽</a:t>
            </a:r>
            <a:endParaRPr lang="en-US"/>
          </a:p>
        </p:txBody>
      </p:sp>
      <p:sp>
        <p:nvSpPr>
          <p:cNvPr id="49" name="Shape 49"/>
          <p:cNvSpPr/>
          <p:nvPr/>
        </p:nvSpPr>
        <p:spPr>
          <a:xfrm>
            <a:off x="485775" y="6276975"/>
            <a:ext cx="5953125" cy="14361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31"/>
              </a:lnSpc>
              <a:buNone/>
            </a:pPr>
            <a:r>
              <a:rPr sz="975" b="0" i="0">
                <a:solidFill>
                  <a:srgbClr val="10241A"/>
                </a:solidFill>
                <a:latin typeface="Manrope"/>
                <a:ea typeface="Manrope"/>
              </a:rPr>
              <a:t>(4 020 000 / 3 600 000 − 1) × 100 ≈ 11,7%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0241A"/>
                </a:solidFill>
                <a:latin typeface="Manrope"/>
                <a:ea typeface="Manrope"/>
              </a:rPr>
              <a:t>05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447675" y="581025"/>
            <a:ext cx="9791700" cy="6296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959"/>
              </a:lnSpc>
              <a:buNone/>
            </a:pPr>
            <a:r>
              <a:rPr sz="4275" b="1" i="0" spc="0">
                <a:solidFill>
                  <a:srgbClr val="10241A"/>
                </a:solidFill>
                <a:latin typeface="Manrope"/>
                <a:ea typeface="Manrope"/>
              </a:rPr>
              <a:t>Вклад категорий в выручку</a:t>
            </a:r>
            <a:endParaRPr lang="en-US"/>
          </a:p>
        </p:txBody>
      </p:sp>
      <p:sp>
        <p:nvSpPr>
          <p:cNvPr id="52" name="Shape 52"/>
          <p:cNvSpPr/>
          <p:nvPr/>
        </p:nvSpPr>
        <p:spPr>
          <a:xfrm>
            <a:off x="466725" y="1609725"/>
            <a:ext cx="81343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10241A"/>
                </a:solidFill>
                <a:latin typeface="Manrope"/>
                <a:ea typeface="Manrope"/>
              </a:rPr>
              <a:t>Дополнительная синтетическая структура; суммы точно равны итогу квартала.</a:t>
            </a:r>
            <a:endParaRPr lang="en-US"/>
          </a:p>
        </p:txBody>
      </p:sp>
      <p:pic>
        <p:nvPicPr>
          <p:cNvPr id="104" name="Presenton Native Image 5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523875" y="2647950"/>
            <a:ext cx="7677150" cy="3571875"/>
          </a:xfrm>
          <a:prstGeom prst="rect">
            <a:avLst/>
          </a:prstGeom>
        </p:spPr>
      </p:pic>
      <p:sp>
        <p:nvSpPr>
          <p:cNvPr id="53" name="Shape 53"/>
          <p:cNvSpPr/>
          <p:nvPr/>
        </p:nvSpPr>
        <p:spPr>
          <a:xfrm>
            <a:off x="8753475" y="2714625"/>
            <a:ext cx="2990850" cy="3162300"/>
          </a:xfrm>
          <a:prstGeom prst="roundRect">
            <a:avLst>
              <a:gd name="adj" fmla="val 6688"/>
            </a:avLst>
          </a:prstGeom>
          <a:solidFill>
            <a:srgbClr val="68E9A5"/>
          </a:solidFill>
        </p:spPr>
        <p:txBody>
          <a:bodyPr/>
          <a:lstStyle/>
          <a:p/>
        </p:txBody>
      </p:sp>
      <p:sp>
        <p:nvSpPr>
          <p:cNvPr id="54" name="Shape 54"/>
          <p:cNvSpPr/>
          <p:nvPr/>
        </p:nvSpPr>
        <p:spPr>
          <a:xfrm>
            <a:off x="9001125" y="3028950"/>
            <a:ext cx="2419350" cy="7622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03"/>
              </a:lnSpc>
              <a:buNone/>
            </a:pPr>
            <a:r>
              <a:rPr sz="5175" b="1" i="0" spc="0">
                <a:solidFill>
                  <a:srgbClr val="10241A"/>
                </a:solidFill>
                <a:latin typeface="Manrope"/>
                <a:ea typeface="Manrope"/>
              </a:rPr>
              <a:t>804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9020175" y="4133850"/>
            <a:ext cx="240030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1" i="0">
                <a:solidFill>
                  <a:srgbClr val="10241A"/>
                </a:solidFill>
                <a:latin typeface="Manrope"/>
                <a:ea typeface="Manrope"/>
              </a:rPr>
              <a:t>Аксессуары · Выручка, тыс. ₽</a:t>
            </a:r>
            <a:endParaRPr lang="en-US"/>
          </a:p>
        </p:txBody>
      </p:sp>
      <p:sp>
        <p:nvSpPr>
          <p:cNvPr id="56" name="Shape 56"/>
          <p:cNvSpPr/>
          <p:nvPr/>
        </p:nvSpPr>
        <p:spPr>
          <a:xfrm>
            <a:off x="485775" y="6276975"/>
            <a:ext cx="5953125" cy="14361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31"/>
              </a:lnSpc>
              <a:buNone/>
            </a:pPr>
            <a:r>
              <a:rPr sz="975" b="0" i="0">
                <a:solidFill>
                  <a:srgbClr val="10241A"/>
                </a:solidFill>
                <a:latin typeface="Manrope"/>
                <a:ea typeface="Manrope"/>
              </a:rPr>
              <a:t>2 010 + 1 206 + 804 = 4 020 тыс. ₽ · доли 50% / 30% / 20%</a:t>
            </a:r>
            <a:endParaRPr lang="en-US"/>
          </a:p>
        </p:txBody>
      </p:sp>
      <p:sp>
        <p:nvSpPr>
          <p:cNvPr id="57" name="Shape 57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0241A"/>
                </a:solidFill>
                <a:latin typeface="Manrope"/>
                <a:ea typeface="Manrope"/>
              </a:rPr>
              <a:t>06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466725" y="590550"/>
            <a:ext cx="9048750" cy="5412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263"/>
              </a:lnSpc>
              <a:buNone/>
            </a:pPr>
            <a:r>
              <a:rPr sz="3675" b="1" i="0" spc="0">
                <a:solidFill>
                  <a:srgbClr val="10241A"/>
                </a:solidFill>
                <a:latin typeface="Manrope"/>
                <a:ea typeface="Manrope"/>
              </a:rPr>
              <a:t>Что видно непосредственно в данных</a:t>
            </a:r>
            <a:endParaRPr lang="en-US"/>
          </a:p>
        </p:txBody>
      </p:sp>
      <p:sp>
        <p:nvSpPr>
          <p:cNvPr id="59" name="Shape 59"/>
          <p:cNvSpPr/>
          <p:nvPr/>
        </p:nvSpPr>
        <p:spPr>
          <a:xfrm>
            <a:off x="476250" y="1609725"/>
            <a:ext cx="838200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10241A"/>
                </a:solidFill>
                <a:latin typeface="Manrope"/>
                <a:ea typeface="Manrope"/>
              </a:rPr>
              <a:t>Наблюдения ограничены показателями учебного набора.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457200" y="2781300"/>
            <a:ext cx="3286125" cy="3171825"/>
          </a:xfrm>
          <a:prstGeom prst="roundRect">
            <a:avLst>
              <a:gd name="adj" fmla="val 6306"/>
            </a:avLst>
          </a:prstGeom>
          <a:solidFill>
            <a:srgbClr val="E9EEE9"/>
          </a:solidFill>
        </p:spPr>
        <p:txBody>
          <a:bodyPr/>
          <a:lstStyle/>
          <a:p/>
        </p:txBody>
      </p:sp>
      <p:sp>
        <p:nvSpPr>
          <p:cNvPr id="61" name="Shape 61"/>
          <p:cNvSpPr/>
          <p:nvPr/>
        </p:nvSpPr>
        <p:spPr>
          <a:xfrm>
            <a:off x="685800" y="3000375"/>
            <a:ext cx="7143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10241A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695325" y="3686175"/>
            <a:ext cx="282892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10241A"/>
                </a:solidFill>
                <a:latin typeface="Manrope"/>
                <a:ea typeface="Manrope"/>
              </a:rPr>
              <a:t>Динамика</a:t>
            </a:r>
            <a:endParaRPr lang="en-US"/>
          </a:p>
        </p:txBody>
      </p:sp>
      <p:sp>
        <p:nvSpPr>
          <p:cNvPr id="63" name="Shape 63"/>
          <p:cNvSpPr/>
          <p:nvPr/>
        </p:nvSpPr>
        <p:spPr>
          <a:xfrm>
            <a:off x="714375" y="4724400"/>
            <a:ext cx="2790825" cy="4417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Заказы: 600 → 660 → 750; выручка движется вместе с ними.</a:t>
            </a:r>
            <a:endParaRPr lang="en-US"/>
          </a:p>
        </p:txBody>
      </p:sp>
      <p:sp>
        <p:nvSpPr>
          <p:cNvPr id="64" name="Shape 64"/>
          <p:cNvSpPr/>
          <p:nvPr/>
        </p:nvSpPr>
        <p:spPr>
          <a:xfrm>
            <a:off x="3914775" y="2781300"/>
            <a:ext cx="4200525" cy="3171825"/>
          </a:xfrm>
          <a:prstGeom prst="roundRect">
            <a:avLst>
              <a:gd name="adj" fmla="val 6306"/>
            </a:avLst>
          </a:prstGeom>
          <a:solidFill>
            <a:srgbClr val="68E9A5"/>
          </a:solidFill>
        </p:spPr>
        <p:txBody>
          <a:bodyPr/>
          <a:lstStyle/>
          <a:p/>
        </p:txBody>
      </p:sp>
      <p:sp>
        <p:nvSpPr>
          <p:cNvPr id="65" name="Shape 65"/>
          <p:cNvSpPr/>
          <p:nvPr/>
        </p:nvSpPr>
        <p:spPr>
          <a:xfrm>
            <a:off x="4143375" y="3000375"/>
            <a:ext cx="7143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10241A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66" name="Shape 66"/>
          <p:cNvSpPr/>
          <p:nvPr/>
        </p:nvSpPr>
        <p:spPr>
          <a:xfrm>
            <a:off x="4152900" y="3686175"/>
            <a:ext cx="374332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10241A"/>
                </a:solidFill>
                <a:latin typeface="Manrope"/>
                <a:ea typeface="Manrope"/>
              </a:rPr>
              <a:t>Чек</a:t>
            </a:r>
            <a:endParaRPr lang="en-US"/>
          </a:p>
        </p:txBody>
      </p:sp>
      <p:sp>
        <p:nvSpPr>
          <p:cNvPr id="67" name="Shape 67"/>
          <p:cNvSpPr/>
          <p:nvPr/>
        </p:nvSpPr>
        <p:spPr>
          <a:xfrm>
            <a:off x="4171950" y="4724400"/>
            <a:ext cx="3705225" cy="4417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2 000 ₽ каждый месяц: рост чека в модели отсутствует.</a:t>
            </a:r>
            <a:endParaRPr lang="en-US"/>
          </a:p>
        </p:txBody>
      </p:sp>
      <p:sp>
        <p:nvSpPr>
          <p:cNvPr id="68" name="Shape 68"/>
          <p:cNvSpPr/>
          <p:nvPr/>
        </p:nvSpPr>
        <p:spPr>
          <a:xfrm>
            <a:off x="8286750" y="2781300"/>
            <a:ext cx="3448050" cy="3171825"/>
          </a:xfrm>
          <a:prstGeom prst="roundRect">
            <a:avLst>
              <a:gd name="adj" fmla="val 6306"/>
            </a:avLst>
          </a:prstGeom>
          <a:solidFill>
            <a:srgbClr val="10241A"/>
          </a:solidFill>
        </p:spPr>
        <p:txBody>
          <a:bodyPr/>
          <a:lstStyle/>
          <a:p/>
        </p:txBody>
      </p:sp>
      <p:sp>
        <p:nvSpPr>
          <p:cNvPr id="69" name="Shape 69"/>
          <p:cNvSpPr/>
          <p:nvPr/>
        </p:nvSpPr>
        <p:spPr>
          <a:xfrm>
            <a:off x="8515350" y="3000375"/>
            <a:ext cx="7143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68E9A5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70" name="Shape 70"/>
          <p:cNvSpPr/>
          <p:nvPr/>
        </p:nvSpPr>
        <p:spPr>
          <a:xfrm>
            <a:off x="8524875" y="3686175"/>
            <a:ext cx="2990850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FFFFFF"/>
                </a:solidFill>
                <a:latin typeface="Manrope"/>
                <a:ea typeface="Manrope"/>
              </a:rPr>
              <a:t>Структура</a:t>
            </a:r>
            <a:endParaRPr lang="en-US"/>
          </a:p>
        </p:txBody>
      </p:sp>
      <p:sp>
        <p:nvSpPr>
          <p:cNvPr id="71" name="Shape 71"/>
          <p:cNvSpPr/>
          <p:nvPr/>
        </p:nvSpPr>
        <p:spPr>
          <a:xfrm>
            <a:off x="8543925" y="4724400"/>
            <a:ext cx="2952750" cy="4417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Категория «Дом» даёт половину квартальной выручки.</a:t>
            </a:r>
            <a:endParaRPr lang="en-US"/>
          </a:p>
        </p:txBody>
      </p:sp>
      <p:sp>
        <p:nvSpPr>
          <p:cNvPr id="72" name="Shape 72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0241A"/>
                </a:solidFill>
                <a:latin typeface="Manrope"/>
                <a:ea typeface="Manrope"/>
              </a:rPr>
              <a:t>07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/>
        </p:nvSpPr>
        <p:spPr>
          <a:xfrm>
            <a:off x="466725" y="590550"/>
            <a:ext cx="9048750" cy="6186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872"/>
              </a:lnSpc>
              <a:buNone/>
            </a:pPr>
            <a:r>
              <a:rPr sz="4200" b="1" i="0" spc="0">
                <a:solidFill>
                  <a:srgbClr val="10241A"/>
                </a:solidFill>
                <a:latin typeface="Manrope"/>
                <a:ea typeface="Manrope"/>
              </a:rPr>
              <a:t>Гипотезы о причинах роста</a:t>
            </a:r>
            <a:endParaRPr lang="en-US"/>
          </a:p>
        </p:txBody>
      </p:sp>
      <p:sp>
        <p:nvSpPr>
          <p:cNvPr id="74" name="Shape 74"/>
          <p:cNvSpPr/>
          <p:nvPr/>
        </p:nvSpPr>
        <p:spPr>
          <a:xfrm>
            <a:off x="533400" y="2619375"/>
            <a:ext cx="5562600" cy="797719"/>
          </a:xfrm>
          <a:prstGeom prst="rect">
            <a:avLst/>
          </a:prstGeom>
          <a:solidFill>
            <a:srgbClr val="68E9A5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5" name="Shape 75"/>
          <p:cNvSpPr/>
          <p:nvPr/>
        </p:nvSpPr>
        <p:spPr>
          <a:xfrm>
            <a:off x="600075" y="2908697"/>
            <a:ext cx="795040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FBFCF9"/>
                </a:solidFill>
                <a:latin typeface="Manrope"/>
                <a:ea typeface="Manrope"/>
              </a:rPr>
              <a:t>Гипотеза</a:t>
            </a:r>
            <a:endParaRPr lang="en-US"/>
          </a:p>
        </p:txBody>
      </p:sp>
      <p:sp>
        <p:nvSpPr>
          <p:cNvPr id="76" name="Shape 76"/>
          <p:cNvSpPr/>
          <p:nvPr/>
        </p:nvSpPr>
        <p:spPr>
          <a:xfrm>
            <a:off x="6096000" y="2619375"/>
            <a:ext cx="5562600" cy="797719"/>
          </a:xfrm>
          <a:prstGeom prst="rect">
            <a:avLst/>
          </a:prstGeom>
          <a:solidFill>
            <a:srgbClr val="68E9A5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7" name="Shape 77"/>
          <p:cNvSpPr/>
          <p:nvPr/>
        </p:nvSpPr>
        <p:spPr>
          <a:xfrm>
            <a:off x="6162675" y="2908697"/>
            <a:ext cx="1884313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FBFCF9"/>
                </a:solidFill>
                <a:latin typeface="Manrope"/>
                <a:ea typeface="Manrope"/>
              </a:rPr>
              <a:t>Какие данные нужны</a:t>
            </a:r>
            <a:endParaRPr lang="en-US"/>
          </a:p>
        </p:txBody>
      </p:sp>
      <p:sp>
        <p:nvSpPr>
          <p:cNvPr id="78" name="Shape 78"/>
          <p:cNvSpPr/>
          <p:nvPr/>
        </p:nvSpPr>
        <p:spPr>
          <a:xfrm>
            <a:off x="533400" y="3417094"/>
            <a:ext cx="5562600" cy="797719"/>
          </a:xfrm>
          <a:prstGeom prst="rect">
            <a:avLst/>
          </a:prstGeom>
          <a:solidFill>
            <a:srgbClr val="E9EEE9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9" name="Shape 79"/>
          <p:cNvSpPr/>
          <p:nvPr/>
        </p:nvSpPr>
        <p:spPr>
          <a:xfrm>
            <a:off x="600075" y="3706416"/>
            <a:ext cx="1889373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Стало больше трафика</a:t>
            </a:r>
            <a:endParaRPr lang="en-US"/>
          </a:p>
        </p:txBody>
      </p:sp>
      <p:sp>
        <p:nvSpPr>
          <p:cNvPr id="80" name="Shape 80"/>
          <p:cNvSpPr/>
          <p:nvPr/>
        </p:nvSpPr>
        <p:spPr>
          <a:xfrm>
            <a:off x="6096000" y="3417094"/>
            <a:ext cx="5562600" cy="797719"/>
          </a:xfrm>
          <a:prstGeom prst="rect">
            <a:avLst/>
          </a:prstGeom>
          <a:solidFill>
            <a:srgbClr val="E9EEE9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1" name="Shape 81"/>
          <p:cNvSpPr/>
          <p:nvPr/>
        </p:nvSpPr>
        <p:spPr>
          <a:xfrm>
            <a:off x="6162675" y="3706416"/>
            <a:ext cx="1871067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Посещения по каналам</a:t>
            </a:r>
            <a:endParaRPr lang="en-US"/>
          </a:p>
        </p:txBody>
      </p:sp>
      <p:sp>
        <p:nvSpPr>
          <p:cNvPr id="82" name="Shape 82"/>
          <p:cNvSpPr/>
          <p:nvPr/>
        </p:nvSpPr>
        <p:spPr>
          <a:xfrm>
            <a:off x="533400" y="4214813"/>
            <a:ext cx="5562600" cy="797719"/>
          </a:xfrm>
          <a:prstGeom prst="rect">
            <a:avLst/>
          </a:prstGeom>
          <a:solidFill>
            <a:srgbClr val="E9EEE9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3" name="Shape 83"/>
          <p:cNvSpPr/>
          <p:nvPr/>
        </p:nvSpPr>
        <p:spPr>
          <a:xfrm>
            <a:off x="600075" y="4504134"/>
            <a:ext cx="1600349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Выросла конверсия</a:t>
            </a:r>
            <a:endParaRPr lang="en-US"/>
          </a:p>
        </p:txBody>
      </p:sp>
      <p:sp>
        <p:nvSpPr>
          <p:cNvPr id="84" name="Shape 84"/>
          <p:cNvSpPr/>
          <p:nvPr/>
        </p:nvSpPr>
        <p:spPr>
          <a:xfrm>
            <a:off x="6096000" y="4214813"/>
            <a:ext cx="5562600" cy="797719"/>
          </a:xfrm>
          <a:prstGeom prst="rect">
            <a:avLst/>
          </a:prstGeom>
          <a:solidFill>
            <a:srgbClr val="E9EEE9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5" name="Shape 85"/>
          <p:cNvSpPr/>
          <p:nvPr/>
        </p:nvSpPr>
        <p:spPr>
          <a:xfrm>
            <a:off x="6162675" y="4504134"/>
            <a:ext cx="2506414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Сессии и оформленные заказы</a:t>
            </a:r>
            <a:endParaRPr lang="en-US"/>
          </a:p>
        </p:txBody>
      </p:sp>
      <p:sp>
        <p:nvSpPr>
          <p:cNvPr id="86" name="Shape 86"/>
          <p:cNvSpPr/>
          <p:nvPr/>
        </p:nvSpPr>
        <p:spPr>
          <a:xfrm>
            <a:off x="533400" y="5012531"/>
            <a:ext cx="5562600" cy="797719"/>
          </a:xfrm>
          <a:prstGeom prst="rect">
            <a:avLst/>
          </a:prstGeom>
          <a:solidFill>
            <a:srgbClr val="E9EEE9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7" name="Shape 87"/>
          <p:cNvSpPr/>
          <p:nvPr/>
        </p:nvSpPr>
        <p:spPr>
          <a:xfrm>
            <a:off x="600075" y="5301853"/>
            <a:ext cx="1749921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Улучшилось наличие</a:t>
            </a:r>
            <a:endParaRPr lang="en-US"/>
          </a:p>
        </p:txBody>
      </p:sp>
      <p:sp>
        <p:nvSpPr>
          <p:cNvPr id="88" name="Shape 88"/>
          <p:cNvSpPr/>
          <p:nvPr/>
        </p:nvSpPr>
        <p:spPr>
          <a:xfrm>
            <a:off x="6096000" y="5012531"/>
            <a:ext cx="5562600" cy="797719"/>
          </a:xfrm>
          <a:prstGeom prst="rect">
            <a:avLst/>
          </a:prstGeom>
          <a:solidFill>
            <a:srgbClr val="E9EEE9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9" name="Shape 89"/>
          <p:cNvSpPr/>
          <p:nvPr/>
        </p:nvSpPr>
        <p:spPr>
          <a:xfrm>
            <a:off x="6162675" y="5301853"/>
            <a:ext cx="1494979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Остатки и отмены</a:t>
            </a:r>
            <a:endParaRPr lang="en-US"/>
          </a:p>
        </p:txBody>
      </p:sp>
      <p:sp>
        <p:nvSpPr>
          <p:cNvPr id="90" name="Shape 90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0241A"/>
                </a:solidFill>
                <a:latin typeface="Manrope"/>
                <a:ea typeface="Manrope"/>
              </a:rPr>
              <a:t>Эти объяснения не подтверждены текущими данными.</a:t>
            </a:r>
            <a:endParaRPr lang="en-US"/>
          </a:p>
        </p:txBody>
      </p:sp>
      <p:sp>
        <p:nvSpPr>
          <p:cNvPr id="91" name="Shape 9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0241A"/>
                </a:solidFill>
                <a:latin typeface="Manrope"/>
                <a:ea typeface="Manrope"/>
              </a:rPr>
              <a:t>08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466725" y="590550"/>
            <a:ext cx="9048750" cy="6186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872"/>
              </a:lnSpc>
              <a:buNone/>
            </a:pPr>
            <a:r>
              <a:rPr sz="4200" b="1" i="0" spc="0">
                <a:solidFill>
                  <a:srgbClr val="10241A"/>
                </a:solidFill>
                <a:latin typeface="Manrope"/>
                <a:ea typeface="Manrope"/>
              </a:rPr>
              <a:t>План следующего квартала</a:t>
            </a:r>
            <a:endParaRPr lang="en-US"/>
          </a:p>
        </p:txBody>
      </p:sp>
      <p:sp>
        <p:nvSpPr>
          <p:cNvPr id="93" name="Shape 93"/>
          <p:cNvSpPr/>
          <p:nvPr/>
        </p:nvSpPr>
        <p:spPr>
          <a:xfrm>
            <a:off x="476250" y="1609725"/>
            <a:ext cx="838200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10241A"/>
                </a:solidFill>
                <a:latin typeface="Manrope"/>
                <a:ea typeface="Manrope"/>
              </a:rPr>
              <a:t>План действий, не прогноз продаж.</a:t>
            </a:r>
            <a:endParaRPr lang="en-US"/>
          </a:p>
        </p:txBody>
      </p:sp>
      <p:sp>
        <p:nvSpPr>
          <p:cNvPr id="94" name="Shape 94"/>
          <p:cNvSpPr/>
          <p:nvPr/>
        </p:nvSpPr>
        <p:spPr>
          <a:xfrm>
            <a:off x="457200" y="2781300"/>
            <a:ext cx="3286125" cy="3171825"/>
          </a:xfrm>
          <a:prstGeom prst="roundRect">
            <a:avLst>
              <a:gd name="adj" fmla="val 6306"/>
            </a:avLst>
          </a:prstGeom>
          <a:solidFill>
            <a:srgbClr val="E9EEE9"/>
          </a:solidFill>
        </p:spPr>
        <p:txBody>
          <a:bodyPr/>
          <a:lstStyle/>
          <a:p/>
        </p:txBody>
      </p:sp>
      <p:sp>
        <p:nvSpPr>
          <p:cNvPr id="95" name="Shape 95"/>
          <p:cNvSpPr/>
          <p:nvPr/>
        </p:nvSpPr>
        <p:spPr>
          <a:xfrm>
            <a:off x="685800" y="3000375"/>
            <a:ext cx="7143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10241A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96" name="Shape 96"/>
          <p:cNvSpPr/>
          <p:nvPr/>
        </p:nvSpPr>
        <p:spPr>
          <a:xfrm>
            <a:off x="695325" y="3686175"/>
            <a:ext cx="282892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10241A"/>
                </a:solidFill>
                <a:latin typeface="Manrope"/>
                <a:ea typeface="Manrope"/>
              </a:rPr>
              <a:t>Месяц 1</a:t>
            </a:r>
            <a:endParaRPr lang="en-US"/>
          </a:p>
        </p:txBody>
      </p:sp>
      <p:sp>
        <p:nvSpPr>
          <p:cNvPr id="97" name="Shape 97"/>
          <p:cNvSpPr/>
          <p:nvPr/>
        </p:nvSpPr>
        <p:spPr>
          <a:xfrm>
            <a:off x="714375" y="4724400"/>
            <a:ext cx="2790825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Сверить определения и возвраты</a:t>
            </a:r>
            <a:endParaRPr lang="en-US"/>
          </a:p>
        </p:txBody>
      </p:sp>
      <p:sp>
        <p:nvSpPr>
          <p:cNvPr id="98" name="Shape 98"/>
          <p:cNvSpPr/>
          <p:nvPr/>
        </p:nvSpPr>
        <p:spPr>
          <a:xfrm>
            <a:off x="3914775" y="2781300"/>
            <a:ext cx="4200525" cy="3171825"/>
          </a:xfrm>
          <a:prstGeom prst="roundRect">
            <a:avLst>
              <a:gd name="adj" fmla="val 6306"/>
            </a:avLst>
          </a:prstGeom>
          <a:solidFill>
            <a:srgbClr val="68E9A5"/>
          </a:solidFill>
        </p:spPr>
        <p:txBody>
          <a:bodyPr/>
          <a:lstStyle/>
          <a:p/>
        </p:txBody>
      </p:sp>
      <p:sp>
        <p:nvSpPr>
          <p:cNvPr id="99" name="Shape 99"/>
          <p:cNvSpPr/>
          <p:nvPr/>
        </p:nvSpPr>
        <p:spPr>
          <a:xfrm>
            <a:off x="4143375" y="3000375"/>
            <a:ext cx="7143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10241A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00" name="Shape 100"/>
          <p:cNvSpPr/>
          <p:nvPr/>
        </p:nvSpPr>
        <p:spPr>
          <a:xfrm>
            <a:off x="4152900" y="3686175"/>
            <a:ext cx="374332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10241A"/>
                </a:solidFill>
                <a:latin typeface="Manrope"/>
                <a:ea typeface="Manrope"/>
              </a:rPr>
              <a:t>Месяц 2</a:t>
            </a:r>
            <a:endParaRPr lang="en-US"/>
          </a:p>
        </p:txBody>
      </p:sp>
      <p:sp>
        <p:nvSpPr>
          <p:cNvPr id="101" name="Shape 101"/>
          <p:cNvSpPr/>
          <p:nvPr/>
        </p:nvSpPr>
        <p:spPr>
          <a:xfrm>
            <a:off x="4171950" y="4724400"/>
            <a:ext cx="3705225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0241A"/>
                </a:solidFill>
                <a:latin typeface="Manrope"/>
                <a:ea typeface="Manrope"/>
              </a:rPr>
              <a:t>Проверить каналы и конверсию</a:t>
            </a:r>
            <a:endParaRPr lang="en-US"/>
          </a:p>
        </p:txBody>
      </p:sp>
      <p:sp>
        <p:nvSpPr>
          <p:cNvPr id="102" name="Shape 102"/>
          <p:cNvSpPr/>
          <p:nvPr/>
        </p:nvSpPr>
        <p:spPr>
          <a:xfrm>
            <a:off x="8286750" y="2781300"/>
            <a:ext cx="3448050" cy="3171825"/>
          </a:xfrm>
          <a:prstGeom prst="roundRect">
            <a:avLst>
              <a:gd name="adj" fmla="val 6306"/>
            </a:avLst>
          </a:prstGeom>
          <a:solidFill>
            <a:srgbClr val="10241A"/>
          </a:solidFill>
        </p:spPr>
        <p:txBody>
          <a:bodyPr/>
          <a:lstStyle/>
          <a:p/>
        </p:txBody>
      </p:sp>
      <p:sp>
        <p:nvSpPr>
          <p:cNvPr id="103" name="Shape 103"/>
          <p:cNvSpPr/>
          <p:nvPr/>
        </p:nvSpPr>
        <p:spPr>
          <a:xfrm>
            <a:off x="8515350" y="3000375"/>
            <a:ext cx="7143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68E9A5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04" name="Shape 104"/>
          <p:cNvSpPr/>
          <p:nvPr/>
        </p:nvSpPr>
        <p:spPr>
          <a:xfrm>
            <a:off x="8524875" y="3686175"/>
            <a:ext cx="2990850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FFFFFF"/>
                </a:solidFill>
                <a:latin typeface="Manrope"/>
                <a:ea typeface="Manrope"/>
              </a:rPr>
              <a:t>Месяц 3</a:t>
            </a:r>
            <a:endParaRPr lang="en-US"/>
          </a:p>
        </p:txBody>
      </p:sp>
      <p:sp>
        <p:nvSpPr>
          <p:cNvPr id="105" name="Shape 105"/>
          <p:cNvSpPr/>
          <p:nvPr/>
        </p:nvSpPr>
        <p:spPr>
          <a:xfrm>
            <a:off x="8543925" y="4724400"/>
            <a:ext cx="295275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Оценить тест и принять решение</a:t>
            </a:r>
            <a:endParaRPr lang="en-US"/>
          </a:p>
        </p:txBody>
      </p:sp>
      <p:sp>
        <p:nvSpPr>
          <p:cNvPr id="106" name="Shape 106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0241A"/>
                </a:solidFill>
                <a:latin typeface="Manrope"/>
                <a:ea typeface="Manrope"/>
              </a:rPr>
              <a:t>09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400050" y="466725"/>
            <a:ext cx="11391900" cy="5924550"/>
          </a:xfrm>
          <a:prstGeom prst="roundRect">
            <a:avLst>
              <a:gd name="adj" fmla="val 4341"/>
            </a:avLst>
          </a:prstGeom>
          <a:solidFill>
            <a:srgbClr val="10241A"/>
          </a:solidFill>
        </p:spPr>
        <p:txBody>
          <a:bodyPr/>
          <a:lstStyle/>
          <a:p/>
        </p:txBody>
      </p:sp>
      <p:sp>
        <p:nvSpPr>
          <p:cNvPr id="108" name="Shape 108"/>
          <p:cNvSpPr/>
          <p:nvPr/>
        </p:nvSpPr>
        <p:spPr>
          <a:xfrm>
            <a:off x="676275" y="733425"/>
            <a:ext cx="43243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1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09" name="Shape 109"/>
          <p:cNvSpPr/>
          <p:nvPr/>
        </p:nvSpPr>
        <p:spPr>
          <a:xfrm>
            <a:off x="666750" y="1895475"/>
            <a:ext cx="6276975" cy="136981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94"/>
              </a:lnSpc>
              <a:buNone/>
            </a:pPr>
            <a:r>
              <a:rPr sz="4650" b="1" i="0" spc="0">
                <a:solidFill>
                  <a:srgbClr val="FFFFFF"/>
                </a:solidFill>
                <a:latin typeface="Manrope"/>
                <a:ea typeface="Manrope"/>
              </a:rPr>
              <a:t>Итог: рост заказов при стабильном чеке</a:t>
            </a:r>
            <a:endParaRPr lang="en-US"/>
          </a:p>
        </p:txBody>
      </p:sp>
      <p:sp>
        <p:nvSpPr>
          <p:cNvPr id="110" name="Shape 110"/>
          <p:cNvSpPr/>
          <p:nvPr/>
        </p:nvSpPr>
        <p:spPr>
          <a:xfrm>
            <a:off x="695325" y="4067175"/>
            <a:ext cx="4829175" cy="2540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01"/>
              </a:lnSpc>
              <a:buNone/>
            </a:pP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pic>
        <p:nvPicPr>
          <p:cNvPr id="105" name="Presenton Raster Image 6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7448550" y="733425"/>
            <a:ext cx="4000500" cy="4371975"/>
          </a:xfrm>
          <a:prstGeom prst="rect">
            <a:avLst/>
          </a:prstGeom>
        </p:spPr>
      </p:pic>
      <p:sp>
        <p:nvSpPr>
          <p:cNvPr id="111" name="Shape 111"/>
          <p:cNvSpPr/>
          <p:nvPr/>
        </p:nvSpPr>
        <p:spPr>
          <a:xfrm>
            <a:off x="533400" y="4286250"/>
            <a:ext cx="6210300" cy="129182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36"/>
              </a:lnSpc>
              <a:buNone/>
            </a:pP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Подтверждено моделью: 2 010 заказов и чек 2 000 ₽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Пока неизвестно: Причины роста и прибыльность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Решение: Проверить каналы, конверсию и возвраты</a:t>
            </a:r>
            <a:endParaRPr lang="en-US"/>
          </a:p>
        </p:txBody>
      </p:sp>
      <p:sp>
        <p:nvSpPr>
          <p:cNvPr id="112" name="Shape 112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10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otchet-o-prodazhah</dc:title>
  <dc:subject>Generated by Presenton export-core</dc:subject>
  <dc:creator>Presenton</dc:creator>
  <cp:lastModifiedBy>Presenton</cp:lastModifiedBy>
  <dcterms:created xsi:type="dcterms:W3CDTF">2026-10-21T07:59:34.577Z</dcterms:created>
  <dcterms:modified xsi:type="dcterms:W3CDTF">2026-10-21T07:59:34.577Z</dcterms:modified>
</cp:coreProperties>
</file>