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Default Extension="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NotesMaster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NotesMaster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План запуска курса
Небольшая онлайн-школа
Бюджет, воронка и проверка гипотез
Школа и курс не представлены как реальный бизнес. Это пример планирования без запуска рекламы.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Цель: проверить набор первой группы
Плановые допущения для четырёхнедельного запуска, не обещание результата.
80 000 ₽: предельный бюджет
20 оплат: плановый ориентир
4 000 ₽: плановая цена привлечения
80 тысяч делить на 20 оплат равно 4 тысячам. Допустимая цена привлечения зависит от экономики курса, которой здесь нет.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Аудитория и предложение
Концепция курса: базовая работа с таблицами для специалистов небольших компаний.
Задача: Сводить рабочие данные без ручного копирования.
Формат: Короткие уроки и задания на учебных таблицах.
Проверка: Разговоры о последних задачах и тест описания курса.
Не обещайте трудоустройство или гарантированный рост дохода. Аудиторию и потребность ещё нужно проверить.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Путь пользователя к решению
План воронки; покупка должна следовать после понятного описания условий.
Объявление: Задача и контекст
Страница: Программа и условия
Заявка: Вопросы о курсе
Оплата: Осознанное решение
Проверяйте согласованность рекламы и страницы. Воронка не даёт права собирать данные без нужного согласия.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Три канала для проверки
Синтетические планы каналов; прогноз на основе статистики не заявляется.
Поиск: Запрос с явной учебной задачей → страница программы.
Партнёры: Тематическое сообщество → полезный разбор задачи.
Контент: Учебный пример → описание курса и условий.
В реальном плане уточните площадки, доступность рекламы и правила размещения. Никакие внешние сообщения этим примером не отправляются.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Бюджет по каналам: 80 000 ₽
Условное распределение расходов, не фактически потраченные деньги.
Доли бюджета — 50%, 30%, 20%. Если появятся обязательные расходы, пересоберите план до запуска.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Плановая воронка: 2 000 → 200 → 20
Синтетические предположения: 10% в заявку и 10% из заявки в оплату.
Единая шкала честно показывает различие величин. Малые столбцы дополняются подписями; никакие конверсии ещё не достигнуты.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Календарь подготовки и запуска
Четыре недели; масштабирование зависит от проверки экономики.
Неделя 1: Описание и аналитика
Неделя 2: Материалы и тест страницы
Неделя 3: Ограниченный запуск
Неделя 4: Сверка и решение
До расходов проверьте форму, согласия и события аналитики. Отдельно определите ответственных и предел тестового бюджета.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Эксперименты и критерии остановки
Пороги — авторские допущения, не доказанные нормативы.
Пороги сравнивают после достаточного объёма и проверки качества данных. Не делайте вывод из одной заявки.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Решение принимаем после сверки данных
Плановые числа — ориентир для проверки, а не отчёт об успешном запуске.
Продолжить: Если данные полны и экономика приемлема
Изменить: Если понятен конкретный барьер
Остановить: Если предел бюджета достигнут, а гипотеза не подтверждена
Сверьте оплаты с учётом возвратов. Следующий план должен опираться на результаты, а не на прежние предположения.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6" Type="http://schemas.openxmlformats.org/officeDocument/2006/relationships/image" Target="../media/Presenton_Raster_Image_5.png"/><Relationship Id="rId8" Type="http://schemas.openxmlformats.org/officeDocument/2006/relationships/image" Target="../media/presenton-native-svg-1-1.svg"/><Relationship Id="rId9" Type="http://schemas.openxmlformats.org/officeDocument/2006/relationships/image" Target="../media/presenton-native-svg-2-1.svg"/><Relationship Id="rId10" Type="http://schemas.openxmlformats.org/officeDocument/2006/relationships/image" Target="../media/presenton-native-svg-3-1.svg"/><Relationship Id="rId11" Type="http://schemas.openxmlformats.org/officeDocument/2006/relationships/image" Target="../media/presenton-native-svg-4-1.svg"/><Relationship Id="rId12" Type="http://schemas.openxmlformats.org/officeDocument/2006/relationships/image" Target="../media/presenton-native-svg-5-1.svg"/><Relationship Id="rId13" Type="http://schemas.openxmlformats.org/officeDocument/2006/relationships/image" Target="../media/presenton-native-svg-6-1.svg"/><Relationship Id="rId14" Type="http://schemas.openxmlformats.org/officeDocument/2006/relationships/image" Target="../media/presenton-native-svg-7-1.svg"/><Relationship Id="rIdNotes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9.png"/><Relationship Id="rIdNotes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0.png"/><Relationship Id="rIdNotes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Notes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6" Type="http://schemas.openxmlformats.org/officeDocument/2006/relationships/image" Target="../media/presenton-native-svg-8-10.svg"/><Relationship Id="rId7" Type="http://schemas.openxmlformats.org/officeDocument/2006/relationships/image" Target="../media/presenton-native-svg-9-10.svg"/><Relationship Id="rId8" Type="http://schemas.openxmlformats.org/officeDocument/2006/relationships/image" Target="../media/presenton-native-svg-10-10.svg"/><Relationship Id="rId9" Type="http://schemas.openxmlformats.org/officeDocument/2006/relationships/image" Target="../media/presenton-native-svg-11-10.svg"/><Relationship Id="rIdNotes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2B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resenton Native SVG Image 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2450" y="1304925"/>
            <a:ext cx="495300" cy="38100"/>
          </a:xfrm>
          <a:prstGeom prst="rect">
            <a:avLst/>
          </a:prstGeom>
        </p:spPr>
      </p:pic>
      <p:pic>
        <p:nvPicPr>
          <p:cNvPr id="101" name="Presenton Native SVG Image 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0100" y="1057275"/>
            <a:ext cx="38100" cy="495300"/>
          </a:xfrm>
          <a:prstGeom prst="rect">
            <a:avLst/>
          </a:prstGeom>
        </p:spPr>
      </p:pic>
      <p:pic>
        <p:nvPicPr>
          <p:cNvPr id="102" name="Presenton Native SVG Image 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0075" y="1104900"/>
            <a:ext cx="400050" cy="400050"/>
          </a:xfrm>
          <a:prstGeom prst="rect">
            <a:avLst/>
          </a:prstGeom>
        </p:spPr>
      </p:pic>
      <p:pic>
        <p:nvPicPr>
          <p:cNvPr id="103" name="Presenton Native SVG Image 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0075" y="1104900"/>
            <a:ext cx="400050" cy="400050"/>
          </a:xfrm>
          <a:prstGeom prst="rect">
            <a:avLst/>
          </a:prstGeom>
        </p:spPr>
      </p:pic>
      <p:sp>
        <p:nvSpPr>
          <p:cNvPr id="2" name="Shape 2"/>
          <p:cNvSpPr/>
          <p:nvPr/>
        </p:nvSpPr>
        <p:spPr>
          <a:xfrm>
            <a:off x="1304925" y="895350"/>
            <a:ext cx="6496050" cy="145821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742"/>
              </a:lnSpc>
              <a:buNone/>
            </a:pPr>
            <a:r>
              <a:rPr sz="4950" b="0" i="0" spc="0">
                <a:solidFill>
                  <a:srgbClr val="FFFFFF"/>
                </a:solidFill>
                <a:latin typeface="Manrope"/>
                <a:ea typeface="Manrope"/>
              </a:rPr>
              <a:t>Запуск</a:t>
            </a:r>
            <a:r>
              <a:rPr sz="4950" b="0" i="0" spc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4950" b="0" i="0" spc="0">
                <a:solidFill>
                  <a:srgbClr val="FFFFFF"/>
                </a:solidFill>
                <a:latin typeface="Manrope"/>
                <a:ea typeface="Manrope"/>
              </a:rPr>
              <a:t>онлайн-курса</a:t>
            </a:r>
            <a:endParaRPr lang="en-US"/>
          </a:p>
        </p:txBody>
      </p:sp>
      <p:pic>
        <p:nvPicPr>
          <p:cNvPr id="104" name="Presenton Raster Image 5" descr=""/>
          <p:cNvPicPr/>
          <p:nvPr/>
        </p:nvPicPr>
        <p:blipFill>
          <a:blip r:embed="rId6" cstate="none"/>
          <a:stretch>
            <a:fillRect/>
          </a:stretch>
        </p:blipFill>
        <p:spPr>
          <a:xfrm>
            <a:off x="3733800" y="3295650"/>
            <a:ext cx="4067175" cy="2886075"/>
          </a:xfrm>
          <a:prstGeom prst="rect">
            <a:avLst/>
          </a:prstGeom>
        </p:spPr>
      </p:pic>
      <p:sp>
        <p:nvSpPr>
          <p:cNvPr id="3" name="Shape 3"/>
          <p:cNvSpPr/>
          <p:nvPr/>
        </p:nvSpPr>
        <p:spPr>
          <a:xfrm>
            <a:off x="533400" y="3486150"/>
            <a:ext cx="3019425" cy="5854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11"/>
              </a:lnSpc>
              <a:buNone/>
            </a:pPr>
            <a:r>
              <a:rPr sz="3975" b="0" i="0" spc="0">
                <a:solidFill>
                  <a:srgbClr val="C5F500"/>
                </a:solidFill>
                <a:latin typeface="Manrope"/>
                <a:ea typeface="Manrope"/>
              </a:rPr>
              <a:t>80 000 ₽</a:t>
            </a:r>
            <a:endParaRPr lang="en-US"/>
          </a:p>
        </p:txBody>
      </p:sp>
      <p:sp>
        <p:nvSpPr>
          <p:cNvPr id="4" name="Shape 4"/>
          <p:cNvSpPr/>
          <p:nvPr/>
        </p:nvSpPr>
        <p:spPr>
          <a:xfrm>
            <a:off x="561975" y="4676775"/>
            <a:ext cx="2714625" cy="79518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FFFFFF"/>
                </a:solidFill>
                <a:latin typeface="Manrope"/>
                <a:ea typeface="Manrope"/>
              </a:rPr>
              <a:t>План тестового запуска. Бюджет и воронка — гипотезы.</a:t>
            </a:r>
            <a:endParaRPr lang="en-US"/>
          </a:p>
        </p:txBody>
      </p:sp>
      <p:sp>
        <p:nvSpPr>
          <p:cNvPr id="5" name="Shape 5"/>
          <p:cNvSpPr/>
          <p:nvPr/>
        </p:nvSpPr>
        <p:spPr>
          <a:xfrm>
            <a:off x="8334375" y="1019175"/>
            <a:ext cx="3333750" cy="5153025"/>
          </a:xfrm>
          <a:prstGeom prst="roundRect">
            <a:avLst>
              <a:gd name="adj" fmla="val 6857"/>
            </a:avLst>
          </a:prstGeom>
          <a:solidFill>
            <a:srgbClr val="C5F500"/>
          </a:solidFill>
        </p:spPr>
        <p:txBody>
          <a:bodyPr/>
          <a:lstStyle/>
          <a:p/>
        </p:txBody>
      </p:sp>
      <p:pic>
        <p:nvPicPr>
          <p:cNvPr id="105" name="Presenton Native SVG Image 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53450" y="1438275"/>
            <a:ext cx="213271" cy="213271"/>
          </a:xfrm>
          <a:prstGeom prst="rect">
            <a:avLst/>
          </a:prstGeom>
        </p:spPr>
      </p:pic>
      <p:sp>
        <p:nvSpPr>
          <p:cNvPr id="6" name="Shape 6"/>
          <p:cNvSpPr/>
          <p:nvPr/>
        </p:nvSpPr>
        <p:spPr>
          <a:xfrm>
            <a:off x="8982075" y="1304925"/>
            <a:ext cx="2428875" cy="2762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75"/>
              </a:lnSpc>
              <a:buNone/>
            </a:pPr>
            <a:r>
              <a:rPr sz="1875" b="0" i="0">
                <a:solidFill>
                  <a:srgbClr val="20221F"/>
                </a:solidFill>
                <a:latin typeface="Manrope"/>
                <a:ea typeface="Manrope"/>
              </a:rPr>
              <a:t>Аудитория</a:t>
            </a:r>
            <a:endParaRPr lang="en-US"/>
          </a:p>
        </p:txBody>
      </p:sp>
      <p:sp>
        <p:nvSpPr>
          <p:cNvPr id="7" name="Shape 7"/>
          <p:cNvSpPr/>
          <p:nvPr/>
        </p:nvSpPr>
        <p:spPr>
          <a:xfrm>
            <a:off x="9001125" y="1866900"/>
            <a:ext cx="2352675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20221F"/>
                </a:solidFill>
                <a:latin typeface="Manrope"/>
                <a:ea typeface="Manrope"/>
              </a:rPr>
              <a:t>Начинающие специалисты</a:t>
            </a:r>
            <a:endParaRPr lang="en-US"/>
          </a:p>
        </p:txBody>
      </p:sp>
      <p:pic>
        <p:nvPicPr>
          <p:cNvPr id="106" name="Presenton Native SVG Image 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53450" y="2952750"/>
            <a:ext cx="213271" cy="213271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8982075" y="2819400"/>
            <a:ext cx="2428875" cy="2762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75"/>
              </a:lnSpc>
              <a:buNone/>
            </a:pPr>
            <a:r>
              <a:rPr sz="1875" b="0" i="0">
                <a:solidFill>
                  <a:srgbClr val="20221F"/>
                </a:solidFill>
                <a:latin typeface="Manrope"/>
                <a:ea typeface="Manrope"/>
              </a:rPr>
              <a:t>Каналы</a:t>
            </a:r>
            <a:endParaRPr lang="en-US"/>
          </a:p>
        </p:txBody>
      </p:sp>
      <p:sp>
        <p:nvSpPr>
          <p:cNvPr id="9" name="Shape 9"/>
          <p:cNvSpPr/>
          <p:nvPr/>
        </p:nvSpPr>
        <p:spPr>
          <a:xfrm>
            <a:off x="9001125" y="3381375"/>
            <a:ext cx="2352675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20221F"/>
                </a:solidFill>
                <a:latin typeface="Manrope"/>
                <a:ea typeface="Manrope"/>
              </a:rPr>
              <a:t>Поиск, партнёры, контент</a:t>
            </a:r>
            <a:endParaRPr lang="en-US"/>
          </a:p>
        </p:txBody>
      </p:sp>
      <p:pic>
        <p:nvPicPr>
          <p:cNvPr id="107" name="Presenton Native SVG Image 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53450" y="4467225"/>
            <a:ext cx="213271" cy="213271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8982075" y="4333875"/>
            <a:ext cx="2428875" cy="2762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75"/>
              </a:lnSpc>
              <a:buNone/>
            </a:pPr>
            <a:r>
              <a:rPr sz="1875" b="0" i="0">
                <a:solidFill>
                  <a:srgbClr val="20221F"/>
                </a:solidFill>
                <a:latin typeface="Manrope"/>
                <a:ea typeface="Manrope"/>
              </a:rPr>
              <a:t>Проверка</a:t>
            </a:r>
            <a:endParaRPr lang="en-US"/>
          </a:p>
        </p:txBody>
      </p:sp>
      <p:sp>
        <p:nvSpPr>
          <p:cNvPr id="11" name="Shape 11"/>
          <p:cNvSpPr/>
          <p:nvPr/>
        </p:nvSpPr>
        <p:spPr>
          <a:xfrm>
            <a:off x="9001125" y="4895850"/>
            <a:ext cx="2352675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20221F"/>
                </a:solidFill>
                <a:latin typeface="Manrope"/>
                <a:ea typeface="Manrope"/>
              </a:rPr>
              <a:t>Заявки и экономика</a:t>
            </a:r>
            <a:endParaRPr lang="en-US"/>
          </a:p>
        </p:txBody>
      </p:sp>
      <p:sp>
        <p:nvSpPr>
          <p:cNvPr id="12" name="Shape 12"/>
          <p:cNvSpPr/>
          <p:nvPr/>
        </p:nvSpPr>
        <p:spPr>
          <a:xfrm>
            <a:off x="533400" y="304800"/>
            <a:ext cx="43053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3" name="Shape 13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533400" y="1000125"/>
            <a:ext cx="1099185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24"/>
              </a:lnSpc>
              <a:buNone/>
            </a:pPr>
            <a:r>
              <a:rPr sz="3900" b="0" i="0" spc="0">
                <a:solidFill>
                  <a:srgbClr val="20221F"/>
                </a:solidFill>
                <a:latin typeface="Manrope"/>
                <a:ea typeface="Manrope"/>
              </a:rPr>
              <a:t>Цель: проверить набор первой группы</a:t>
            </a:r>
            <a:endParaRPr lang="en-US"/>
          </a:p>
        </p:txBody>
      </p:sp>
      <p:sp>
        <p:nvSpPr>
          <p:cNvPr id="15" name="Shape 15"/>
          <p:cNvSpPr/>
          <p:nvPr/>
        </p:nvSpPr>
        <p:spPr>
          <a:xfrm>
            <a:off x="533400" y="2762250"/>
            <a:ext cx="3543300" cy="2819400"/>
          </a:xfrm>
          <a:prstGeom prst="roundRect">
            <a:avLst>
              <a:gd name="adj" fmla="val 6081"/>
            </a:avLst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16" name="Shape 16"/>
          <p:cNvSpPr/>
          <p:nvPr/>
        </p:nvSpPr>
        <p:spPr>
          <a:xfrm>
            <a:off x="762000" y="2962275"/>
            <a:ext cx="3105150" cy="70708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568"/>
              </a:lnSpc>
              <a:buNone/>
            </a:pPr>
            <a:r>
              <a:rPr sz="4800" b="0" i="0" spc="0">
                <a:solidFill>
                  <a:srgbClr val="20221F"/>
                </a:solidFill>
                <a:latin typeface="Manrope"/>
                <a:ea typeface="Manrope"/>
              </a:rPr>
              <a:t>80 000 ₽</a:t>
            </a:r>
            <a:endParaRPr lang="en-US"/>
          </a:p>
        </p:txBody>
      </p:sp>
      <p:sp>
        <p:nvSpPr>
          <p:cNvPr id="17" name="Shape 17"/>
          <p:cNvSpPr/>
          <p:nvPr/>
        </p:nvSpPr>
        <p:spPr>
          <a:xfrm>
            <a:off x="781050" y="4171950"/>
            <a:ext cx="3067050" cy="2430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20221F"/>
                </a:solidFill>
                <a:latin typeface="Manrope"/>
                <a:ea typeface="Manrope"/>
              </a:rPr>
              <a:t>предельный бюджет</a:t>
            </a:r>
            <a:endParaRPr lang="en-US"/>
          </a:p>
        </p:txBody>
      </p:sp>
      <p:sp>
        <p:nvSpPr>
          <p:cNvPr id="18" name="Shape 18"/>
          <p:cNvSpPr/>
          <p:nvPr/>
        </p:nvSpPr>
        <p:spPr>
          <a:xfrm>
            <a:off x="4324350" y="2762250"/>
            <a:ext cx="3543300" cy="2819400"/>
          </a:xfrm>
          <a:prstGeom prst="roundRect">
            <a:avLst>
              <a:gd name="adj" fmla="val 6081"/>
            </a:avLst>
          </a:prstGeom>
          <a:solidFill>
            <a:srgbClr val="C5F500"/>
          </a:solidFill>
        </p:spPr>
        <p:txBody>
          <a:bodyPr/>
          <a:lstStyle/>
          <a:p/>
        </p:txBody>
      </p:sp>
      <p:sp>
        <p:nvSpPr>
          <p:cNvPr id="19" name="Shape 19"/>
          <p:cNvSpPr/>
          <p:nvPr/>
        </p:nvSpPr>
        <p:spPr>
          <a:xfrm>
            <a:off x="4552950" y="2962275"/>
            <a:ext cx="3105150" cy="70708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568"/>
              </a:lnSpc>
              <a:buNone/>
            </a:pPr>
            <a:r>
              <a:rPr sz="4800" b="0" i="0" spc="0">
                <a:solidFill>
                  <a:srgbClr val="20221F"/>
                </a:solidFill>
                <a:latin typeface="Manrope"/>
                <a:ea typeface="Manrope"/>
              </a:rPr>
              <a:t>20 оплат</a:t>
            </a:r>
            <a:endParaRPr lang="en-US"/>
          </a:p>
        </p:txBody>
      </p:sp>
      <p:sp>
        <p:nvSpPr>
          <p:cNvPr id="20" name="Shape 20"/>
          <p:cNvSpPr/>
          <p:nvPr/>
        </p:nvSpPr>
        <p:spPr>
          <a:xfrm>
            <a:off x="4572000" y="4171950"/>
            <a:ext cx="3067050" cy="2430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20221F"/>
                </a:solidFill>
                <a:latin typeface="Manrope"/>
                <a:ea typeface="Manrope"/>
              </a:rPr>
              <a:t>плановый ориентир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8115300" y="2762250"/>
            <a:ext cx="3543300" cy="2819400"/>
          </a:xfrm>
          <a:prstGeom prst="roundRect">
            <a:avLst>
              <a:gd name="adj" fmla="val 6081"/>
            </a:avLst>
          </a:prstGeom>
          <a:solidFill>
            <a:srgbClr val="202B08"/>
          </a:solidFill>
        </p:spPr>
        <p:txBody>
          <a:bodyPr/>
          <a:lstStyle/>
          <a:p/>
        </p:txBody>
      </p:sp>
      <p:sp>
        <p:nvSpPr>
          <p:cNvPr id="22" name="Shape 22"/>
          <p:cNvSpPr/>
          <p:nvPr/>
        </p:nvSpPr>
        <p:spPr>
          <a:xfrm>
            <a:off x="8343900" y="2962275"/>
            <a:ext cx="3105150" cy="70708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568"/>
              </a:lnSpc>
              <a:buNone/>
            </a:pPr>
            <a:r>
              <a:rPr sz="4800" b="0" i="0" spc="0">
                <a:solidFill>
                  <a:srgbClr val="FFFFFF"/>
                </a:solidFill>
                <a:latin typeface="Manrope"/>
                <a:ea typeface="Manrope"/>
              </a:rPr>
              <a:t>4 000 ₽</a:t>
            </a:r>
            <a:endParaRPr lang="en-US"/>
          </a:p>
        </p:txBody>
      </p:sp>
      <p:sp>
        <p:nvSpPr>
          <p:cNvPr id="23" name="Shape 23"/>
          <p:cNvSpPr/>
          <p:nvPr/>
        </p:nvSpPr>
        <p:spPr>
          <a:xfrm>
            <a:off x="8362950" y="4171950"/>
            <a:ext cx="3067050" cy="2430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FFFFFF"/>
                </a:solidFill>
                <a:latin typeface="Manrope"/>
                <a:ea typeface="Manrope"/>
              </a:rPr>
              <a:t>плановая цена привлечения</a:t>
            </a:r>
            <a:endParaRPr lang="en-US"/>
          </a:p>
        </p:txBody>
      </p:sp>
      <p:sp>
        <p:nvSpPr>
          <p:cNvPr id="24" name="Shape 24"/>
          <p:cNvSpPr/>
          <p:nvPr/>
        </p:nvSpPr>
        <p:spPr>
          <a:xfrm>
            <a:off x="533400" y="6334125"/>
            <a:ext cx="95440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20221F"/>
                </a:solidFill>
                <a:latin typeface="Manrope"/>
                <a:ea typeface="Manrope"/>
              </a:rPr>
              <a:t>Плановые допущения для четырёхнедельного запуска, не обещание результата.</a:t>
            </a:r>
            <a:endParaRPr lang="en-US"/>
          </a:p>
        </p:txBody>
      </p:sp>
      <p:sp>
        <p:nvSpPr>
          <p:cNvPr id="25" name="Shape 25"/>
          <p:cNvSpPr/>
          <p:nvPr/>
        </p:nvSpPr>
        <p:spPr>
          <a:xfrm>
            <a:off x="533400" y="304800"/>
            <a:ext cx="43053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20221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26" name="Shape 26"/>
          <p:cNvSpPr/>
          <p:nvPr/>
        </p:nvSpPr>
        <p:spPr>
          <a:xfrm>
            <a:off x="11201400" y="6334125"/>
            <a:ext cx="4762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20221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20221F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/>
        </p:nvSpPr>
        <p:spPr>
          <a:xfrm>
            <a:off x="533400" y="1000125"/>
            <a:ext cx="1099185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24"/>
              </a:lnSpc>
              <a:buNone/>
            </a:pPr>
            <a:r>
              <a:rPr sz="3900" b="0" i="0" spc="0">
                <a:solidFill>
                  <a:srgbClr val="20221F"/>
                </a:solidFill>
                <a:latin typeface="Manrope"/>
                <a:ea typeface="Manrope"/>
              </a:rPr>
              <a:t>Аудитория и предложение</a:t>
            </a:r>
            <a:endParaRPr lang="en-US"/>
          </a:p>
        </p:txBody>
      </p:sp>
      <p:sp>
        <p:nvSpPr>
          <p:cNvPr id="29" name="Shape 29"/>
          <p:cNvSpPr/>
          <p:nvPr/>
        </p:nvSpPr>
        <p:spPr>
          <a:xfrm>
            <a:off x="533400" y="2733675"/>
            <a:ext cx="3543300" cy="3371850"/>
          </a:xfrm>
          <a:prstGeom prst="roundRect">
            <a:avLst>
              <a:gd name="adj" fmla="val 5085"/>
            </a:avLst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30" name="Shape 30"/>
          <p:cNvSpPr/>
          <p:nvPr/>
        </p:nvSpPr>
        <p:spPr>
          <a:xfrm>
            <a:off x="762000" y="2924175"/>
            <a:ext cx="781050" cy="2430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20221F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31" name="Shape 31"/>
          <p:cNvSpPr/>
          <p:nvPr/>
        </p:nvSpPr>
        <p:spPr>
          <a:xfrm>
            <a:off x="762000" y="3476625"/>
            <a:ext cx="3105150" cy="2982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9"/>
              </a:lnSpc>
              <a:buNone/>
            </a:pPr>
            <a:r>
              <a:rPr sz="2025" b="0" i="0">
                <a:solidFill>
                  <a:srgbClr val="20221F"/>
                </a:solidFill>
                <a:latin typeface="Manrope"/>
                <a:ea typeface="Manrope"/>
              </a:rPr>
              <a:t>Задача</a:t>
            </a:r>
            <a:endParaRPr lang="en-US"/>
          </a:p>
        </p:txBody>
      </p:sp>
      <p:sp>
        <p:nvSpPr>
          <p:cNvPr id="32" name="Shape 32"/>
          <p:cNvSpPr/>
          <p:nvPr/>
        </p:nvSpPr>
        <p:spPr>
          <a:xfrm>
            <a:off x="762000" y="4419600"/>
            <a:ext cx="3105150" cy="41969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53"/>
              </a:lnSpc>
              <a:buNone/>
            </a:pPr>
            <a:r>
              <a:rPr sz="1425" b="0" i="0">
                <a:solidFill>
                  <a:srgbClr val="20221F"/>
                </a:solidFill>
                <a:latin typeface="Manrope"/>
                <a:ea typeface="Manrope"/>
              </a:rPr>
              <a:t>Сводить рабочие данные без ручного копирования.</a:t>
            </a:r>
            <a:endParaRPr lang="en-US"/>
          </a:p>
        </p:txBody>
      </p:sp>
      <p:sp>
        <p:nvSpPr>
          <p:cNvPr id="33" name="Shape 33"/>
          <p:cNvSpPr/>
          <p:nvPr/>
        </p:nvSpPr>
        <p:spPr>
          <a:xfrm>
            <a:off x="4324350" y="2733675"/>
            <a:ext cx="3543300" cy="3371850"/>
          </a:xfrm>
          <a:prstGeom prst="roundRect">
            <a:avLst>
              <a:gd name="adj" fmla="val 5085"/>
            </a:avLst>
          </a:prstGeom>
          <a:solidFill>
            <a:srgbClr val="C5F500"/>
          </a:solidFill>
        </p:spPr>
        <p:txBody>
          <a:bodyPr/>
          <a:lstStyle/>
          <a:p/>
        </p:txBody>
      </p:sp>
      <p:sp>
        <p:nvSpPr>
          <p:cNvPr id="34" name="Shape 34"/>
          <p:cNvSpPr/>
          <p:nvPr/>
        </p:nvSpPr>
        <p:spPr>
          <a:xfrm>
            <a:off x="4552950" y="2924175"/>
            <a:ext cx="781050" cy="2430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20221F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35" name="Shape 35"/>
          <p:cNvSpPr/>
          <p:nvPr/>
        </p:nvSpPr>
        <p:spPr>
          <a:xfrm>
            <a:off x="4552950" y="3476625"/>
            <a:ext cx="3105150" cy="2982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9"/>
              </a:lnSpc>
              <a:buNone/>
            </a:pPr>
            <a:r>
              <a:rPr sz="2025" b="0" i="0">
                <a:solidFill>
                  <a:srgbClr val="20221F"/>
                </a:solidFill>
                <a:latin typeface="Manrope"/>
                <a:ea typeface="Manrope"/>
              </a:rPr>
              <a:t>Формат</a:t>
            </a:r>
            <a:endParaRPr lang="en-US"/>
          </a:p>
        </p:txBody>
      </p:sp>
      <p:sp>
        <p:nvSpPr>
          <p:cNvPr id="36" name="Shape 36"/>
          <p:cNvSpPr/>
          <p:nvPr/>
        </p:nvSpPr>
        <p:spPr>
          <a:xfrm>
            <a:off x="4552950" y="4419600"/>
            <a:ext cx="3105150" cy="41969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53"/>
              </a:lnSpc>
              <a:buNone/>
            </a:pPr>
            <a:r>
              <a:rPr sz="1425" b="0" i="0">
                <a:solidFill>
                  <a:srgbClr val="20221F"/>
                </a:solidFill>
                <a:latin typeface="Manrope"/>
                <a:ea typeface="Manrope"/>
              </a:rPr>
              <a:t>Короткие уроки и задания на учебных таблицах.</a:t>
            </a:r>
            <a:endParaRPr lang="en-US"/>
          </a:p>
        </p:txBody>
      </p:sp>
      <p:sp>
        <p:nvSpPr>
          <p:cNvPr id="37" name="Shape 37"/>
          <p:cNvSpPr/>
          <p:nvPr/>
        </p:nvSpPr>
        <p:spPr>
          <a:xfrm>
            <a:off x="8115300" y="2733675"/>
            <a:ext cx="3543300" cy="3371850"/>
          </a:xfrm>
          <a:prstGeom prst="roundRect">
            <a:avLst>
              <a:gd name="adj" fmla="val 5085"/>
            </a:avLst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38" name="Shape 38"/>
          <p:cNvSpPr/>
          <p:nvPr/>
        </p:nvSpPr>
        <p:spPr>
          <a:xfrm>
            <a:off x="8343900" y="2924175"/>
            <a:ext cx="781050" cy="2430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20221F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39" name="Shape 39"/>
          <p:cNvSpPr/>
          <p:nvPr/>
        </p:nvSpPr>
        <p:spPr>
          <a:xfrm>
            <a:off x="8343900" y="3476625"/>
            <a:ext cx="3105150" cy="2982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9"/>
              </a:lnSpc>
              <a:buNone/>
            </a:pPr>
            <a:r>
              <a:rPr sz="2025" b="0" i="0">
                <a:solidFill>
                  <a:srgbClr val="20221F"/>
                </a:solidFill>
                <a:latin typeface="Manrope"/>
                <a:ea typeface="Manrope"/>
              </a:rPr>
              <a:t>Проверка</a:t>
            </a:r>
            <a:endParaRPr lang="en-US"/>
          </a:p>
        </p:txBody>
      </p:sp>
      <p:sp>
        <p:nvSpPr>
          <p:cNvPr id="40" name="Shape 40"/>
          <p:cNvSpPr/>
          <p:nvPr/>
        </p:nvSpPr>
        <p:spPr>
          <a:xfrm>
            <a:off x="8343900" y="4419600"/>
            <a:ext cx="3105150" cy="41969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53"/>
              </a:lnSpc>
              <a:buNone/>
            </a:pPr>
            <a:r>
              <a:rPr sz="1425" b="0" i="0">
                <a:solidFill>
                  <a:srgbClr val="20221F"/>
                </a:solidFill>
                <a:latin typeface="Manrope"/>
                <a:ea typeface="Manrope"/>
              </a:rPr>
              <a:t>Разговоры о последних задачах и тест описания курса.</a:t>
            </a:r>
            <a:endParaRPr lang="en-US"/>
          </a:p>
        </p:txBody>
      </p:sp>
      <p:sp>
        <p:nvSpPr>
          <p:cNvPr id="41" name="Shape 41"/>
          <p:cNvSpPr/>
          <p:nvPr/>
        </p:nvSpPr>
        <p:spPr>
          <a:xfrm>
            <a:off x="533400" y="304800"/>
            <a:ext cx="43053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20221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42" name="Shape 42"/>
          <p:cNvSpPr/>
          <p:nvPr/>
        </p:nvSpPr>
        <p:spPr>
          <a:xfrm>
            <a:off x="11201400" y="6334125"/>
            <a:ext cx="4762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20221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43" name="Shape 43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20221F"/>
                </a:solidFill>
                <a:latin typeface="Manrope"/>
                <a:ea typeface="Manrope"/>
              </a:rPr>
              <a:t>Концепция курса: базовая работа с таблицами для специалистов небольших компаний.</a:t>
            </a:r>
            <a:endParaRPr lang="en-US"/>
          </a:p>
        </p:txBody>
      </p:sp>
      <p:sp>
        <p:nvSpPr>
          <p:cNvPr id="44" name="Shape 44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20221F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533400" y="1000125"/>
            <a:ext cx="1099185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24"/>
              </a:lnSpc>
              <a:buNone/>
            </a:pPr>
            <a:r>
              <a:rPr sz="3900" b="0" i="0" spc="0">
                <a:solidFill>
                  <a:srgbClr val="20221F"/>
                </a:solidFill>
                <a:latin typeface="Manrope"/>
                <a:ea typeface="Manrope"/>
              </a:rPr>
              <a:t>Путь пользователя к решению</a:t>
            </a:r>
            <a:endParaRPr lang="en-US"/>
          </a:p>
        </p:txBody>
      </p:sp>
      <p:sp>
        <p:nvSpPr>
          <p:cNvPr id="46" name="Shape 46"/>
          <p:cNvSpPr/>
          <p:nvPr/>
        </p:nvSpPr>
        <p:spPr>
          <a:xfrm>
            <a:off x="533400" y="304800"/>
            <a:ext cx="43053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20221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47" name="Shape 47"/>
          <p:cNvSpPr/>
          <p:nvPr/>
        </p:nvSpPr>
        <p:spPr>
          <a:xfrm>
            <a:off x="11201400" y="6334125"/>
            <a:ext cx="4762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20221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48" name="Shape 48"/>
          <p:cNvSpPr/>
          <p:nvPr/>
        </p:nvSpPr>
        <p:spPr>
          <a:xfrm>
            <a:off x="57150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C5F500"/>
          </a:solidFill>
        </p:spPr>
        <p:txBody>
          <a:bodyPr/>
          <a:lstStyle/>
          <a:p/>
        </p:txBody>
      </p:sp>
      <p:sp>
        <p:nvSpPr>
          <p:cNvPr id="49" name="Shape 49"/>
          <p:cNvSpPr/>
          <p:nvPr/>
        </p:nvSpPr>
        <p:spPr>
          <a:xfrm>
            <a:off x="74295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50" name="Shape 50"/>
          <p:cNvSpPr/>
          <p:nvPr/>
        </p:nvSpPr>
        <p:spPr>
          <a:xfrm>
            <a:off x="74295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Объявление</a:t>
            </a:r>
            <a:endParaRPr lang="en-US"/>
          </a:p>
        </p:txBody>
      </p:sp>
      <p:sp>
        <p:nvSpPr>
          <p:cNvPr id="51" name="Shape 51"/>
          <p:cNvSpPr/>
          <p:nvPr/>
        </p:nvSpPr>
        <p:spPr>
          <a:xfrm>
            <a:off x="742950" y="414337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Задача и контекст</a:t>
            </a:r>
            <a:endParaRPr lang="en-US"/>
          </a:p>
        </p:txBody>
      </p:sp>
      <p:sp>
        <p:nvSpPr>
          <p:cNvPr id="52" name="Shape 52"/>
          <p:cNvSpPr/>
          <p:nvPr/>
        </p:nvSpPr>
        <p:spPr>
          <a:xfrm>
            <a:off x="337185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20221F"/>
          </a:solidFill>
        </p:spPr>
        <p:txBody>
          <a:bodyPr/>
          <a:lstStyle/>
          <a:p/>
        </p:txBody>
      </p:sp>
      <p:sp>
        <p:nvSpPr>
          <p:cNvPr id="53" name="Shape 53"/>
          <p:cNvSpPr/>
          <p:nvPr/>
        </p:nvSpPr>
        <p:spPr>
          <a:xfrm>
            <a:off x="354330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54" name="Shape 54"/>
          <p:cNvSpPr/>
          <p:nvPr/>
        </p:nvSpPr>
        <p:spPr>
          <a:xfrm>
            <a:off x="354330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Страница</a:t>
            </a:r>
            <a:endParaRPr lang="en-US"/>
          </a:p>
        </p:txBody>
      </p:sp>
      <p:sp>
        <p:nvSpPr>
          <p:cNvPr id="55" name="Shape 55"/>
          <p:cNvSpPr/>
          <p:nvPr/>
        </p:nvSpPr>
        <p:spPr>
          <a:xfrm>
            <a:off x="3543300" y="414337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Программа и условия</a:t>
            </a:r>
            <a:endParaRPr lang="en-US"/>
          </a:p>
        </p:txBody>
      </p:sp>
      <p:sp>
        <p:nvSpPr>
          <p:cNvPr id="56" name="Shape 56"/>
          <p:cNvSpPr/>
          <p:nvPr/>
        </p:nvSpPr>
        <p:spPr>
          <a:xfrm>
            <a:off x="617220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C5F500"/>
          </a:solidFill>
        </p:spPr>
        <p:txBody>
          <a:bodyPr/>
          <a:lstStyle/>
          <a:p/>
        </p:txBody>
      </p:sp>
      <p:sp>
        <p:nvSpPr>
          <p:cNvPr id="57" name="Shape 57"/>
          <p:cNvSpPr/>
          <p:nvPr/>
        </p:nvSpPr>
        <p:spPr>
          <a:xfrm>
            <a:off x="634365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58" name="Shape 58"/>
          <p:cNvSpPr/>
          <p:nvPr/>
        </p:nvSpPr>
        <p:spPr>
          <a:xfrm>
            <a:off x="634365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Заявка</a:t>
            </a:r>
            <a:endParaRPr lang="en-US"/>
          </a:p>
        </p:txBody>
      </p:sp>
      <p:sp>
        <p:nvSpPr>
          <p:cNvPr id="59" name="Shape 59"/>
          <p:cNvSpPr/>
          <p:nvPr/>
        </p:nvSpPr>
        <p:spPr>
          <a:xfrm>
            <a:off x="6343650" y="414337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Вопросы о курсе</a:t>
            </a:r>
            <a:endParaRPr lang="en-US"/>
          </a:p>
        </p:txBody>
      </p:sp>
      <p:sp>
        <p:nvSpPr>
          <p:cNvPr id="60" name="Shape 60"/>
          <p:cNvSpPr/>
          <p:nvPr/>
        </p:nvSpPr>
        <p:spPr>
          <a:xfrm>
            <a:off x="897255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20221F"/>
          </a:solidFill>
        </p:spPr>
        <p:txBody>
          <a:bodyPr/>
          <a:lstStyle/>
          <a:p/>
        </p:txBody>
      </p:sp>
      <p:sp>
        <p:nvSpPr>
          <p:cNvPr id="61" name="Shape 61"/>
          <p:cNvSpPr/>
          <p:nvPr/>
        </p:nvSpPr>
        <p:spPr>
          <a:xfrm>
            <a:off x="914400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  <p:sp>
        <p:nvSpPr>
          <p:cNvPr id="62" name="Shape 62"/>
          <p:cNvSpPr/>
          <p:nvPr/>
        </p:nvSpPr>
        <p:spPr>
          <a:xfrm>
            <a:off x="914400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Оплата</a:t>
            </a:r>
            <a:endParaRPr lang="en-US"/>
          </a:p>
        </p:txBody>
      </p:sp>
      <p:sp>
        <p:nvSpPr>
          <p:cNvPr id="63" name="Shape 63"/>
          <p:cNvSpPr/>
          <p:nvPr/>
        </p:nvSpPr>
        <p:spPr>
          <a:xfrm>
            <a:off x="9144000" y="414337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Осознанное решение</a:t>
            </a:r>
            <a:endParaRPr lang="en-US"/>
          </a:p>
        </p:txBody>
      </p:sp>
      <p:sp>
        <p:nvSpPr>
          <p:cNvPr id="64" name="Shape 64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20221F"/>
                </a:solidFill>
                <a:latin typeface="Manrope"/>
                <a:ea typeface="Manrope"/>
              </a:rPr>
              <a:t>План воронки; покупка должна следовать после понятного описания условий.</a:t>
            </a:r>
            <a:endParaRPr lang="en-US"/>
          </a:p>
        </p:txBody>
      </p:sp>
      <p:sp>
        <p:nvSpPr>
          <p:cNvPr id="65" name="Shape 65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20221F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533400" y="1000125"/>
            <a:ext cx="1099185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24"/>
              </a:lnSpc>
              <a:buNone/>
            </a:pPr>
            <a:r>
              <a:rPr sz="3900" b="0" i="0" spc="0">
                <a:solidFill>
                  <a:srgbClr val="20221F"/>
                </a:solidFill>
                <a:latin typeface="Manrope"/>
                <a:ea typeface="Manrope"/>
              </a:rPr>
              <a:t>Три канала для проверки</a:t>
            </a:r>
            <a:endParaRPr lang="en-US"/>
          </a:p>
        </p:txBody>
      </p:sp>
      <p:sp>
        <p:nvSpPr>
          <p:cNvPr id="67" name="Shape 67"/>
          <p:cNvSpPr/>
          <p:nvPr/>
        </p:nvSpPr>
        <p:spPr>
          <a:xfrm>
            <a:off x="533400" y="2733675"/>
            <a:ext cx="3543300" cy="3371850"/>
          </a:xfrm>
          <a:prstGeom prst="roundRect">
            <a:avLst>
              <a:gd name="adj" fmla="val 5085"/>
            </a:avLst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68" name="Shape 68"/>
          <p:cNvSpPr/>
          <p:nvPr/>
        </p:nvSpPr>
        <p:spPr>
          <a:xfrm>
            <a:off x="762000" y="2924175"/>
            <a:ext cx="781050" cy="2430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20221F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69" name="Shape 69"/>
          <p:cNvSpPr/>
          <p:nvPr/>
        </p:nvSpPr>
        <p:spPr>
          <a:xfrm>
            <a:off x="762000" y="3476625"/>
            <a:ext cx="3105150" cy="2982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9"/>
              </a:lnSpc>
              <a:buNone/>
            </a:pPr>
            <a:r>
              <a:rPr sz="2025" b="0" i="0">
                <a:solidFill>
                  <a:srgbClr val="20221F"/>
                </a:solidFill>
                <a:latin typeface="Manrope"/>
                <a:ea typeface="Manrope"/>
              </a:rPr>
              <a:t>Поиск</a:t>
            </a:r>
            <a:endParaRPr lang="en-US"/>
          </a:p>
        </p:txBody>
      </p:sp>
      <p:sp>
        <p:nvSpPr>
          <p:cNvPr id="70" name="Shape 70"/>
          <p:cNvSpPr/>
          <p:nvPr/>
        </p:nvSpPr>
        <p:spPr>
          <a:xfrm>
            <a:off x="762000" y="4419600"/>
            <a:ext cx="3105150" cy="41969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53"/>
              </a:lnSpc>
              <a:buNone/>
            </a:pPr>
            <a:r>
              <a:rPr sz="1425" b="0" i="0">
                <a:solidFill>
                  <a:srgbClr val="20221F"/>
                </a:solidFill>
                <a:latin typeface="Manrope"/>
                <a:ea typeface="Manrope"/>
              </a:rPr>
              <a:t>Запрос с явной учебной задачей → страница программы.</a:t>
            </a:r>
            <a:endParaRPr lang="en-US"/>
          </a:p>
        </p:txBody>
      </p:sp>
      <p:sp>
        <p:nvSpPr>
          <p:cNvPr id="71" name="Shape 71"/>
          <p:cNvSpPr/>
          <p:nvPr/>
        </p:nvSpPr>
        <p:spPr>
          <a:xfrm>
            <a:off x="4324350" y="2733675"/>
            <a:ext cx="3543300" cy="3371850"/>
          </a:xfrm>
          <a:prstGeom prst="roundRect">
            <a:avLst>
              <a:gd name="adj" fmla="val 5085"/>
            </a:avLst>
          </a:prstGeom>
          <a:solidFill>
            <a:srgbClr val="C5F500"/>
          </a:solidFill>
        </p:spPr>
        <p:txBody>
          <a:bodyPr/>
          <a:lstStyle/>
          <a:p/>
        </p:txBody>
      </p:sp>
      <p:sp>
        <p:nvSpPr>
          <p:cNvPr id="72" name="Shape 72"/>
          <p:cNvSpPr/>
          <p:nvPr/>
        </p:nvSpPr>
        <p:spPr>
          <a:xfrm>
            <a:off x="4552950" y="2924175"/>
            <a:ext cx="781050" cy="2430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20221F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73" name="Shape 73"/>
          <p:cNvSpPr/>
          <p:nvPr/>
        </p:nvSpPr>
        <p:spPr>
          <a:xfrm>
            <a:off x="4552950" y="3476625"/>
            <a:ext cx="3105150" cy="2982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9"/>
              </a:lnSpc>
              <a:buNone/>
            </a:pPr>
            <a:r>
              <a:rPr sz="2025" b="0" i="0">
                <a:solidFill>
                  <a:srgbClr val="20221F"/>
                </a:solidFill>
                <a:latin typeface="Manrope"/>
                <a:ea typeface="Manrope"/>
              </a:rPr>
              <a:t>Партнёры</a:t>
            </a:r>
            <a:endParaRPr lang="en-US"/>
          </a:p>
        </p:txBody>
      </p:sp>
      <p:sp>
        <p:nvSpPr>
          <p:cNvPr id="74" name="Shape 74"/>
          <p:cNvSpPr/>
          <p:nvPr/>
        </p:nvSpPr>
        <p:spPr>
          <a:xfrm>
            <a:off x="4552950" y="4419600"/>
            <a:ext cx="3105150" cy="41969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53"/>
              </a:lnSpc>
              <a:buNone/>
            </a:pPr>
            <a:r>
              <a:rPr sz="1425" b="0" i="0">
                <a:solidFill>
                  <a:srgbClr val="20221F"/>
                </a:solidFill>
                <a:latin typeface="Manrope"/>
                <a:ea typeface="Manrope"/>
              </a:rPr>
              <a:t>Тематическое сообщество → полезный разбор задачи.</a:t>
            </a:r>
            <a:endParaRPr lang="en-US"/>
          </a:p>
        </p:txBody>
      </p:sp>
      <p:sp>
        <p:nvSpPr>
          <p:cNvPr id="75" name="Shape 75"/>
          <p:cNvSpPr/>
          <p:nvPr/>
        </p:nvSpPr>
        <p:spPr>
          <a:xfrm>
            <a:off x="8115300" y="2733675"/>
            <a:ext cx="3543300" cy="3371850"/>
          </a:xfrm>
          <a:prstGeom prst="roundRect">
            <a:avLst>
              <a:gd name="adj" fmla="val 5085"/>
            </a:avLst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76" name="Shape 76"/>
          <p:cNvSpPr/>
          <p:nvPr/>
        </p:nvSpPr>
        <p:spPr>
          <a:xfrm>
            <a:off x="8343900" y="2924175"/>
            <a:ext cx="781050" cy="2430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20221F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77" name="Shape 77"/>
          <p:cNvSpPr/>
          <p:nvPr/>
        </p:nvSpPr>
        <p:spPr>
          <a:xfrm>
            <a:off x="8343900" y="3476625"/>
            <a:ext cx="3105150" cy="2982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9"/>
              </a:lnSpc>
              <a:buNone/>
            </a:pPr>
            <a:r>
              <a:rPr sz="2025" b="0" i="0">
                <a:solidFill>
                  <a:srgbClr val="20221F"/>
                </a:solidFill>
                <a:latin typeface="Manrope"/>
                <a:ea typeface="Manrope"/>
              </a:rPr>
              <a:t>Контент</a:t>
            </a:r>
            <a:endParaRPr lang="en-US"/>
          </a:p>
        </p:txBody>
      </p:sp>
      <p:sp>
        <p:nvSpPr>
          <p:cNvPr id="78" name="Shape 78"/>
          <p:cNvSpPr/>
          <p:nvPr/>
        </p:nvSpPr>
        <p:spPr>
          <a:xfrm>
            <a:off x="8343900" y="4419600"/>
            <a:ext cx="3105150" cy="41969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53"/>
              </a:lnSpc>
              <a:buNone/>
            </a:pPr>
            <a:r>
              <a:rPr sz="1425" b="0" i="0">
                <a:solidFill>
                  <a:srgbClr val="20221F"/>
                </a:solidFill>
                <a:latin typeface="Manrope"/>
                <a:ea typeface="Manrope"/>
              </a:rPr>
              <a:t>Учебный пример → описание курса и условий.</a:t>
            </a:r>
            <a:endParaRPr lang="en-US"/>
          </a:p>
        </p:txBody>
      </p:sp>
      <p:sp>
        <p:nvSpPr>
          <p:cNvPr id="79" name="Shape 79"/>
          <p:cNvSpPr/>
          <p:nvPr/>
        </p:nvSpPr>
        <p:spPr>
          <a:xfrm>
            <a:off x="533400" y="304800"/>
            <a:ext cx="43053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20221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80" name="Shape 80"/>
          <p:cNvSpPr/>
          <p:nvPr/>
        </p:nvSpPr>
        <p:spPr>
          <a:xfrm>
            <a:off x="11201400" y="6334125"/>
            <a:ext cx="4762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20221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81" name="Shape 81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20221F"/>
                </a:solidFill>
                <a:latin typeface="Manrope"/>
                <a:ea typeface="Manrope"/>
              </a:rPr>
              <a:t>Синтетические планы каналов; прогноз на основе статистики не заявляется.</a:t>
            </a:r>
            <a:endParaRPr lang="en-US"/>
          </a:p>
        </p:txBody>
      </p:sp>
      <p:sp>
        <p:nvSpPr>
          <p:cNvPr id="82" name="Shape 82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20221F"/>
                </a:solidFill>
                <a:latin typeface="Manrope"/>
                <a:ea typeface="Manrope"/>
              </a:rPr>
              <a:t>05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/>
        </p:nvSpPr>
        <p:spPr>
          <a:xfrm>
            <a:off x="533400" y="1000125"/>
            <a:ext cx="1099185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24"/>
              </a:lnSpc>
              <a:buNone/>
            </a:pPr>
            <a:r>
              <a:rPr sz="3900" b="0" i="0" spc="0">
                <a:solidFill>
                  <a:srgbClr val="20221F"/>
                </a:solidFill>
                <a:latin typeface="Manrope"/>
                <a:ea typeface="Manrope"/>
              </a:rPr>
              <a:t>Бюджет по каналам: 80 000 ₽</a:t>
            </a:r>
            <a:endParaRPr lang="en-US"/>
          </a:p>
        </p:txBody>
      </p:sp>
      <p:pic>
        <p:nvPicPr>
          <p:cNvPr id="108" name="Presenton Native Image 9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5810250" y="2514600"/>
            <a:ext cx="5848350" cy="3419475"/>
          </a:xfrm>
          <a:prstGeom prst="rect">
            <a:avLst/>
          </a:prstGeom>
        </p:spPr>
      </p:pic>
      <p:sp>
        <p:nvSpPr>
          <p:cNvPr id="84" name="Shape 84"/>
          <p:cNvSpPr/>
          <p:nvPr/>
        </p:nvSpPr>
        <p:spPr>
          <a:xfrm>
            <a:off x="533400" y="2714625"/>
            <a:ext cx="3638550" cy="8838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960"/>
              </a:lnSpc>
              <a:buNone/>
            </a:pPr>
            <a:r>
              <a:rPr sz="6000" b="0" i="0" spc="0">
                <a:solidFill>
                  <a:srgbClr val="20221F"/>
                </a:solidFill>
                <a:latin typeface="Manrope"/>
                <a:ea typeface="Manrope"/>
              </a:rPr>
              <a:t>16</a:t>
            </a:r>
            <a:endParaRPr lang="en-US"/>
          </a:p>
        </p:txBody>
      </p:sp>
      <p:sp>
        <p:nvSpPr>
          <p:cNvPr id="85" name="Shape 85"/>
          <p:cNvSpPr/>
          <p:nvPr/>
        </p:nvSpPr>
        <p:spPr>
          <a:xfrm>
            <a:off x="571500" y="4105275"/>
            <a:ext cx="4400550" cy="2650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20221F"/>
                </a:solidFill>
                <a:latin typeface="Manrope"/>
                <a:ea typeface="Manrope"/>
              </a:rPr>
              <a:t>Контент · Бюджет, тыс. ₽</a:t>
            </a:r>
            <a:endParaRPr lang="en-US"/>
          </a:p>
        </p:txBody>
      </p:sp>
      <p:sp>
        <p:nvSpPr>
          <p:cNvPr id="86" name="Shape 86"/>
          <p:cNvSpPr/>
          <p:nvPr/>
        </p:nvSpPr>
        <p:spPr>
          <a:xfrm>
            <a:off x="533400" y="6334125"/>
            <a:ext cx="95440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20221F"/>
                </a:solidFill>
                <a:latin typeface="Manrope"/>
                <a:ea typeface="Manrope"/>
              </a:rPr>
              <a:t>40 000 + 24 000 + 16 000 = 80 000 ₽</a:t>
            </a:r>
            <a:endParaRPr lang="en-US"/>
          </a:p>
        </p:txBody>
      </p:sp>
      <p:sp>
        <p:nvSpPr>
          <p:cNvPr id="87" name="Shape 87"/>
          <p:cNvSpPr/>
          <p:nvPr/>
        </p:nvSpPr>
        <p:spPr>
          <a:xfrm>
            <a:off x="533400" y="304800"/>
            <a:ext cx="43053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20221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88" name="Shape 88"/>
          <p:cNvSpPr/>
          <p:nvPr/>
        </p:nvSpPr>
        <p:spPr>
          <a:xfrm>
            <a:off x="11201400" y="6334125"/>
            <a:ext cx="4762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20221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89" name="Shape 89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20221F"/>
                </a:solidFill>
                <a:latin typeface="Manrope"/>
                <a:ea typeface="Manrope"/>
              </a:rPr>
              <a:t>06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F5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/>
        </p:nvSpPr>
        <p:spPr>
          <a:xfrm>
            <a:off x="533400" y="1000125"/>
            <a:ext cx="1002030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24"/>
              </a:lnSpc>
              <a:buNone/>
            </a:pPr>
            <a:r>
              <a:rPr sz="3900" b="0" i="0" spc="0">
                <a:solidFill>
                  <a:srgbClr val="20221F"/>
                </a:solidFill>
                <a:latin typeface="Manrope"/>
                <a:ea typeface="Manrope"/>
              </a:rPr>
              <a:t>Плановая воронка: 2 000 → 200 → 20</a:t>
            </a:r>
            <a:endParaRPr lang="en-US"/>
          </a:p>
        </p:txBody>
      </p:sp>
      <p:pic>
        <p:nvPicPr>
          <p:cNvPr id="109" name="Presenton Native Image 10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533400" y="2838450"/>
            <a:ext cx="7524750" cy="3181350"/>
          </a:xfrm>
          <a:prstGeom prst="rect">
            <a:avLst/>
          </a:prstGeom>
        </p:spPr>
      </p:pic>
      <p:sp>
        <p:nvSpPr>
          <p:cNvPr id="91" name="Shape 91"/>
          <p:cNvSpPr/>
          <p:nvPr/>
        </p:nvSpPr>
        <p:spPr>
          <a:xfrm>
            <a:off x="8620125" y="2895600"/>
            <a:ext cx="3038475" cy="3086100"/>
          </a:xfrm>
          <a:prstGeom prst="roundRect">
            <a:avLst>
              <a:gd name="adj" fmla="val 5643"/>
            </a:avLst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92" name="Shape 92"/>
          <p:cNvSpPr/>
          <p:nvPr/>
        </p:nvSpPr>
        <p:spPr>
          <a:xfrm>
            <a:off x="8848725" y="3095625"/>
            <a:ext cx="2600325" cy="70708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568"/>
              </a:lnSpc>
              <a:buNone/>
            </a:pPr>
            <a:r>
              <a:rPr sz="4800" b="0" i="0" spc="0">
                <a:solidFill>
                  <a:srgbClr val="20221F"/>
                </a:solidFill>
                <a:latin typeface="Manrope"/>
                <a:ea typeface="Manrope"/>
              </a:rPr>
              <a:t>20</a:t>
            </a:r>
            <a:endParaRPr lang="en-US"/>
          </a:p>
        </p:txBody>
      </p:sp>
      <p:sp>
        <p:nvSpPr>
          <p:cNvPr id="93" name="Shape 93"/>
          <p:cNvSpPr/>
          <p:nvPr/>
        </p:nvSpPr>
        <p:spPr>
          <a:xfrm>
            <a:off x="8867775" y="4305300"/>
            <a:ext cx="2562225" cy="48607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20221F"/>
                </a:solidFill>
                <a:latin typeface="Manrope"/>
                <a:ea typeface="Manrope"/>
              </a:rPr>
              <a:t>Оплаты · Плановое количество</a:t>
            </a:r>
            <a:endParaRPr lang="en-US"/>
          </a:p>
        </p:txBody>
      </p:sp>
      <p:sp>
        <p:nvSpPr>
          <p:cNvPr id="94" name="Shape 94"/>
          <p:cNvSpPr/>
          <p:nvPr/>
        </p:nvSpPr>
        <p:spPr>
          <a:xfrm>
            <a:off x="533400" y="6334125"/>
            <a:ext cx="95440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20221F"/>
                </a:solidFill>
                <a:latin typeface="Manrope"/>
                <a:ea typeface="Manrope"/>
              </a:rPr>
              <a:t>Общая конверсия 1% · 80 000 / 20 = 4 000 ₽ за оплату</a:t>
            </a:r>
            <a:endParaRPr lang="en-US"/>
          </a:p>
        </p:txBody>
      </p:sp>
      <p:sp>
        <p:nvSpPr>
          <p:cNvPr id="95" name="Shape 95"/>
          <p:cNvSpPr/>
          <p:nvPr/>
        </p:nvSpPr>
        <p:spPr>
          <a:xfrm>
            <a:off x="533400" y="304800"/>
            <a:ext cx="43053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20221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96" name="Shape 96"/>
          <p:cNvSpPr/>
          <p:nvPr/>
        </p:nvSpPr>
        <p:spPr>
          <a:xfrm>
            <a:off x="11201400" y="6334125"/>
            <a:ext cx="4762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20221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97" name="Shape 97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20221F"/>
                </a:solidFill>
                <a:latin typeface="Manrope"/>
                <a:ea typeface="Manrope"/>
              </a:rPr>
              <a:t>07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33400" y="1000125"/>
            <a:ext cx="1099185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24"/>
              </a:lnSpc>
              <a:buNone/>
            </a:pPr>
            <a:r>
              <a:rPr sz="3900" b="0" i="0" spc="0">
                <a:solidFill>
                  <a:srgbClr val="20221F"/>
                </a:solidFill>
                <a:latin typeface="Manrope"/>
                <a:ea typeface="Manrope"/>
              </a:rPr>
              <a:t>Календарь подготовки и запуска</a:t>
            </a:r>
            <a:endParaRPr lang="en-US"/>
          </a:p>
        </p:txBody>
      </p:sp>
      <p:sp>
        <p:nvSpPr>
          <p:cNvPr id="99" name="Shape 99"/>
          <p:cNvSpPr/>
          <p:nvPr/>
        </p:nvSpPr>
        <p:spPr>
          <a:xfrm>
            <a:off x="533400" y="304800"/>
            <a:ext cx="43053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20221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00" name="Shape 100"/>
          <p:cNvSpPr/>
          <p:nvPr/>
        </p:nvSpPr>
        <p:spPr>
          <a:xfrm>
            <a:off x="11201400" y="6334125"/>
            <a:ext cx="4762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20221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01" name="Shape 101"/>
          <p:cNvSpPr/>
          <p:nvPr/>
        </p:nvSpPr>
        <p:spPr>
          <a:xfrm>
            <a:off x="57150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C5F500"/>
          </a:solidFill>
        </p:spPr>
        <p:txBody>
          <a:bodyPr/>
          <a:lstStyle/>
          <a:p/>
        </p:txBody>
      </p:sp>
      <p:sp>
        <p:nvSpPr>
          <p:cNvPr id="102" name="Shape 102"/>
          <p:cNvSpPr/>
          <p:nvPr/>
        </p:nvSpPr>
        <p:spPr>
          <a:xfrm>
            <a:off x="74295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03" name="Shape 103"/>
          <p:cNvSpPr/>
          <p:nvPr/>
        </p:nvSpPr>
        <p:spPr>
          <a:xfrm>
            <a:off x="74295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Неделя 1</a:t>
            </a:r>
            <a:endParaRPr lang="en-US"/>
          </a:p>
        </p:txBody>
      </p:sp>
      <p:sp>
        <p:nvSpPr>
          <p:cNvPr id="104" name="Shape 104"/>
          <p:cNvSpPr/>
          <p:nvPr/>
        </p:nvSpPr>
        <p:spPr>
          <a:xfrm>
            <a:off x="742950" y="414337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Описание и аналитика</a:t>
            </a:r>
            <a:endParaRPr lang="en-US"/>
          </a:p>
        </p:txBody>
      </p:sp>
      <p:sp>
        <p:nvSpPr>
          <p:cNvPr id="105" name="Shape 105"/>
          <p:cNvSpPr/>
          <p:nvPr/>
        </p:nvSpPr>
        <p:spPr>
          <a:xfrm>
            <a:off x="337185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20221F"/>
          </a:solidFill>
        </p:spPr>
        <p:txBody>
          <a:bodyPr/>
          <a:lstStyle/>
          <a:p/>
        </p:txBody>
      </p:sp>
      <p:sp>
        <p:nvSpPr>
          <p:cNvPr id="106" name="Shape 106"/>
          <p:cNvSpPr/>
          <p:nvPr/>
        </p:nvSpPr>
        <p:spPr>
          <a:xfrm>
            <a:off x="354330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07" name="Shape 107"/>
          <p:cNvSpPr/>
          <p:nvPr/>
        </p:nvSpPr>
        <p:spPr>
          <a:xfrm>
            <a:off x="354330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Неделя 2</a:t>
            </a:r>
            <a:endParaRPr lang="en-US"/>
          </a:p>
        </p:txBody>
      </p:sp>
      <p:sp>
        <p:nvSpPr>
          <p:cNvPr id="108" name="Shape 108"/>
          <p:cNvSpPr/>
          <p:nvPr/>
        </p:nvSpPr>
        <p:spPr>
          <a:xfrm>
            <a:off x="3543300" y="414337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Материалы и тест страницы</a:t>
            </a:r>
            <a:endParaRPr lang="en-US"/>
          </a:p>
        </p:txBody>
      </p:sp>
      <p:sp>
        <p:nvSpPr>
          <p:cNvPr id="109" name="Shape 109"/>
          <p:cNvSpPr/>
          <p:nvPr/>
        </p:nvSpPr>
        <p:spPr>
          <a:xfrm>
            <a:off x="617220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C5F500"/>
          </a:solidFill>
        </p:spPr>
        <p:txBody>
          <a:bodyPr/>
          <a:lstStyle/>
          <a:p/>
        </p:txBody>
      </p:sp>
      <p:sp>
        <p:nvSpPr>
          <p:cNvPr id="110" name="Shape 110"/>
          <p:cNvSpPr/>
          <p:nvPr/>
        </p:nvSpPr>
        <p:spPr>
          <a:xfrm>
            <a:off x="634365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111" name="Shape 111"/>
          <p:cNvSpPr/>
          <p:nvPr/>
        </p:nvSpPr>
        <p:spPr>
          <a:xfrm>
            <a:off x="634365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Неделя 3</a:t>
            </a:r>
            <a:endParaRPr lang="en-US"/>
          </a:p>
        </p:txBody>
      </p:sp>
      <p:sp>
        <p:nvSpPr>
          <p:cNvPr id="112" name="Shape 112"/>
          <p:cNvSpPr/>
          <p:nvPr/>
        </p:nvSpPr>
        <p:spPr>
          <a:xfrm>
            <a:off x="6343650" y="414337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Ограниченный запуск</a:t>
            </a:r>
            <a:endParaRPr lang="en-US"/>
          </a:p>
        </p:txBody>
      </p:sp>
      <p:sp>
        <p:nvSpPr>
          <p:cNvPr id="113" name="Shape 113"/>
          <p:cNvSpPr/>
          <p:nvPr/>
        </p:nvSpPr>
        <p:spPr>
          <a:xfrm>
            <a:off x="8972550" y="2714625"/>
            <a:ext cx="2647950" cy="3048000"/>
          </a:xfrm>
          <a:prstGeom prst="roundRect">
            <a:avLst>
              <a:gd name="adj" fmla="val 4317"/>
            </a:avLst>
          </a:prstGeom>
          <a:solidFill>
            <a:srgbClr val="20221F"/>
          </a:solidFill>
        </p:spPr>
        <p:txBody>
          <a:bodyPr/>
          <a:lstStyle/>
          <a:p/>
        </p:txBody>
      </p:sp>
      <p:sp>
        <p:nvSpPr>
          <p:cNvPr id="114" name="Shape 114"/>
          <p:cNvSpPr/>
          <p:nvPr/>
        </p:nvSpPr>
        <p:spPr>
          <a:xfrm>
            <a:off x="9144000" y="288607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FFFFFF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  <p:sp>
        <p:nvSpPr>
          <p:cNvPr id="115" name="Shape 115"/>
          <p:cNvSpPr/>
          <p:nvPr/>
        </p:nvSpPr>
        <p:spPr>
          <a:xfrm>
            <a:off x="9144000" y="333375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FFFFFF"/>
                </a:solidFill>
                <a:latin typeface="Manrope"/>
                <a:ea typeface="Manrope"/>
              </a:rPr>
              <a:t>Неделя 4</a:t>
            </a:r>
            <a:endParaRPr lang="en-US"/>
          </a:p>
        </p:txBody>
      </p:sp>
      <p:sp>
        <p:nvSpPr>
          <p:cNvPr id="116" name="Shape 116"/>
          <p:cNvSpPr/>
          <p:nvPr/>
        </p:nvSpPr>
        <p:spPr>
          <a:xfrm>
            <a:off x="9144000" y="414337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FFFFFF"/>
                </a:solidFill>
                <a:latin typeface="Manrope"/>
                <a:ea typeface="Manrope"/>
              </a:rPr>
              <a:t>Сверка и решение</a:t>
            </a:r>
            <a:endParaRPr lang="en-US"/>
          </a:p>
        </p:txBody>
      </p:sp>
      <p:sp>
        <p:nvSpPr>
          <p:cNvPr id="117" name="Shape 117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20221F"/>
                </a:solidFill>
                <a:latin typeface="Manrope"/>
                <a:ea typeface="Manrope"/>
              </a:rPr>
              <a:t>Четыре недели; масштабирование зависит от проверки экономики.</a:t>
            </a:r>
            <a:endParaRPr lang="en-US"/>
          </a:p>
        </p:txBody>
      </p:sp>
      <p:sp>
        <p:nvSpPr>
          <p:cNvPr id="118" name="Shape 118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20221F"/>
                </a:solidFill>
                <a:latin typeface="Manrope"/>
                <a:ea typeface="Manrope"/>
              </a:rPr>
              <a:t>08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>
            <a:off x="533400" y="1000125"/>
            <a:ext cx="1099185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24"/>
              </a:lnSpc>
              <a:buNone/>
            </a:pPr>
            <a:r>
              <a:rPr sz="3900" b="0" i="0" spc="0">
                <a:solidFill>
                  <a:srgbClr val="20221F"/>
                </a:solidFill>
                <a:latin typeface="Manrope"/>
                <a:ea typeface="Manrope"/>
              </a:rPr>
              <a:t>Эксперименты и критерии остановки</a:t>
            </a:r>
            <a:endParaRPr lang="en-US"/>
          </a:p>
        </p:txBody>
      </p:sp>
      <p:sp>
        <p:nvSpPr>
          <p:cNvPr id="120" name="Shape 120"/>
          <p:cNvSpPr/>
          <p:nvPr/>
        </p:nvSpPr>
        <p:spPr>
          <a:xfrm>
            <a:off x="533400" y="2733675"/>
            <a:ext cx="5562600" cy="792956"/>
          </a:xfrm>
          <a:prstGeom prst="rect">
            <a:avLst/>
          </a:prstGeom>
          <a:solidFill>
            <a:srgbClr val="C5F500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21" name="Shape 121"/>
          <p:cNvSpPr/>
          <p:nvPr/>
        </p:nvSpPr>
        <p:spPr>
          <a:xfrm>
            <a:off x="600075" y="3020616"/>
            <a:ext cx="853529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20221F"/>
                </a:solidFill>
                <a:latin typeface="Manrope"/>
                <a:ea typeface="Manrope"/>
              </a:rPr>
              <a:t>Проверка</a:t>
            </a:r>
            <a:endParaRPr lang="en-US"/>
          </a:p>
        </p:txBody>
      </p:sp>
      <p:sp>
        <p:nvSpPr>
          <p:cNvPr id="122" name="Shape 122"/>
          <p:cNvSpPr/>
          <p:nvPr/>
        </p:nvSpPr>
        <p:spPr>
          <a:xfrm>
            <a:off x="6096000" y="2733675"/>
            <a:ext cx="5562600" cy="792956"/>
          </a:xfrm>
          <a:prstGeom prst="rect">
            <a:avLst/>
          </a:prstGeom>
          <a:solidFill>
            <a:srgbClr val="C5F500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23" name="Shape 123"/>
          <p:cNvSpPr/>
          <p:nvPr/>
        </p:nvSpPr>
        <p:spPr>
          <a:xfrm>
            <a:off x="6162675" y="3020616"/>
            <a:ext cx="757982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20221F"/>
                </a:solidFill>
                <a:latin typeface="Manrope"/>
                <a:ea typeface="Manrope"/>
              </a:rPr>
              <a:t>Решение</a:t>
            </a:r>
            <a:endParaRPr lang="en-US"/>
          </a:p>
        </p:txBody>
      </p:sp>
      <p:sp>
        <p:nvSpPr>
          <p:cNvPr id="124" name="Shape 124"/>
          <p:cNvSpPr/>
          <p:nvPr/>
        </p:nvSpPr>
        <p:spPr>
          <a:xfrm>
            <a:off x="533400" y="3526631"/>
            <a:ext cx="5562600" cy="792956"/>
          </a:xfrm>
          <a:prstGeom prst="rect">
            <a:avLst/>
          </a:prstGeom>
          <a:solidFill>
            <a:srgbClr val="EEEEEA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25" name="Shape 125"/>
          <p:cNvSpPr/>
          <p:nvPr/>
        </p:nvSpPr>
        <p:spPr>
          <a:xfrm>
            <a:off x="600075" y="3819079"/>
            <a:ext cx="2333327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20221F"/>
                </a:solidFill>
                <a:latin typeface="Manrope"/>
                <a:ea typeface="Manrope"/>
              </a:rPr>
              <a:t>Конверсия в заявку ниже 10%</a:t>
            </a:r>
            <a:endParaRPr lang="en-US"/>
          </a:p>
        </p:txBody>
      </p:sp>
      <p:sp>
        <p:nvSpPr>
          <p:cNvPr id="126" name="Shape 126"/>
          <p:cNvSpPr/>
          <p:nvPr/>
        </p:nvSpPr>
        <p:spPr>
          <a:xfrm>
            <a:off x="6096000" y="3526631"/>
            <a:ext cx="5562600" cy="792956"/>
          </a:xfrm>
          <a:prstGeom prst="rect">
            <a:avLst/>
          </a:prstGeom>
          <a:solidFill>
            <a:srgbClr val="EEEEEA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27" name="Shape 127"/>
          <p:cNvSpPr/>
          <p:nvPr/>
        </p:nvSpPr>
        <p:spPr>
          <a:xfrm>
            <a:off x="6162675" y="3819079"/>
            <a:ext cx="2603599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20221F"/>
                </a:solidFill>
                <a:latin typeface="Manrope"/>
                <a:ea typeface="Manrope"/>
              </a:rPr>
              <a:t>Проверить сообщение и страницу</a:t>
            </a:r>
            <a:endParaRPr lang="en-US"/>
          </a:p>
        </p:txBody>
      </p:sp>
      <p:sp>
        <p:nvSpPr>
          <p:cNvPr id="128" name="Shape 128"/>
          <p:cNvSpPr/>
          <p:nvPr/>
        </p:nvSpPr>
        <p:spPr>
          <a:xfrm>
            <a:off x="533400" y="4319588"/>
            <a:ext cx="5562600" cy="792956"/>
          </a:xfrm>
          <a:prstGeom prst="rect">
            <a:avLst/>
          </a:prstGeom>
          <a:solidFill>
            <a:srgbClr val="EEEEEA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29" name="Shape 129"/>
          <p:cNvSpPr/>
          <p:nvPr/>
        </p:nvSpPr>
        <p:spPr>
          <a:xfrm>
            <a:off x="600075" y="4612035"/>
            <a:ext cx="2291507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20221F"/>
                </a:solidFill>
                <a:latin typeface="Manrope"/>
                <a:ea typeface="Manrope"/>
              </a:rPr>
              <a:t>Из заявки в оплату ниже 10%</a:t>
            </a:r>
            <a:endParaRPr lang="en-US"/>
          </a:p>
        </p:txBody>
      </p:sp>
      <p:sp>
        <p:nvSpPr>
          <p:cNvPr id="130" name="Shape 130"/>
          <p:cNvSpPr/>
          <p:nvPr/>
        </p:nvSpPr>
        <p:spPr>
          <a:xfrm>
            <a:off x="6096000" y="4319588"/>
            <a:ext cx="5562600" cy="792956"/>
          </a:xfrm>
          <a:prstGeom prst="rect">
            <a:avLst/>
          </a:prstGeom>
          <a:solidFill>
            <a:srgbClr val="EEEEEA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31" name="Shape 131"/>
          <p:cNvSpPr/>
          <p:nvPr/>
        </p:nvSpPr>
        <p:spPr>
          <a:xfrm>
            <a:off x="6162675" y="4612035"/>
            <a:ext cx="2277517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20221F"/>
                </a:solidFill>
                <a:latin typeface="Manrope"/>
                <a:ea typeface="Manrope"/>
              </a:rPr>
              <a:t>Разобрать вопросы и условия</a:t>
            </a:r>
            <a:endParaRPr lang="en-US"/>
          </a:p>
        </p:txBody>
      </p:sp>
      <p:sp>
        <p:nvSpPr>
          <p:cNvPr id="132" name="Shape 132"/>
          <p:cNvSpPr/>
          <p:nvPr/>
        </p:nvSpPr>
        <p:spPr>
          <a:xfrm>
            <a:off x="533400" y="5112544"/>
            <a:ext cx="5562600" cy="792956"/>
          </a:xfrm>
          <a:prstGeom prst="rect">
            <a:avLst/>
          </a:prstGeom>
          <a:solidFill>
            <a:srgbClr val="EEEEEA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33" name="Shape 133"/>
          <p:cNvSpPr/>
          <p:nvPr/>
        </p:nvSpPr>
        <p:spPr>
          <a:xfrm>
            <a:off x="600075" y="5404991"/>
            <a:ext cx="2059781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20221F"/>
                </a:solidFill>
                <a:latin typeface="Manrope"/>
                <a:ea typeface="Manrope"/>
              </a:rPr>
              <a:t>Цена оплаты выше 4 000 ₽</a:t>
            </a:r>
            <a:endParaRPr lang="en-US"/>
          </a:p>
        </p:txBody>
      </p:sp>
      <p:sp>
        <p:nvSpPr>
          <p:cNvPr id="134" name="Shape 134"/>
          <p:cNvSpPr/>
          <p:nvPr/>
        </p:nvSpPr>
        <p:spPr>
          <a:xfrm>
            <a:off x="6096000" y="5112544"/>
            <a:ext cx="5562600" cy="792956"/>
          </a:xfrm>
          <a:prstGeom prst="rect">
            <a:avLst/>
          </a:prstGeom>
          <a:solidFill>
            <a:srgbClr val="EEEEEA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35" name="Shape 135"/>
          <p:cNvSpPr/>
          <p:nvPr/>
        </p:nvSpPr>
        <p:spPr>
          <a:xfrm>
            <a:off x="6162675" y="5404991"/>
            <a:ext cx="3383012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20221F"/>
                </a:solidFill>
                <a:latin typeface="Manrope"/>
                <a:ea typeface="Manrope"/>
              </a:rPr>
              <a:t>Не масштабировать до проверки экономики</a:t>
            </a:r>
            <a:endParaRPr lang="en-US"/>
          </a:p>
        </p:txBody>
      </p:sp>
      <p:sp>
        <p:nvSpPr>
          <p:cNvPr id="136" name="Shape 136"/>
          <p:cNvSpPr/>
          <p:nvPr/>
        </p:nvSpPr>
        <p:spPr>
          <a:xfrm>
            <a:off x="533400" y="6334125"/>
            <a:ext cx="95440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20221F"/>
                </a:solidFill>
                <a:latin typeface="Manrope"/>
                <a:ea typeface="Manrope"/>
              </a:rPr>
              <a:t>Пороги — авторские допущения, не доказанные нормативы.</a:t>
            </a:r>
            <a:endParaRPr lang="en-US"/>
          </a:p>
        </p:txBody>
      </p:sp>
      <p:sp>
        <p:nvSpPr>
          <p:cNvPr id="137" name="Shape 137"/>
          <p:cNvSpPr/>
          <p:nvPr/>
        </p:nvSpPr>
        <p:spPr>
          <a:xfrm>
            <a:off x="533400" y="304800"/>
            <a:ext cx="43053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20221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38" name="Shape 138"/>
          <p:cNvSpPr/>
          <p:nvPr/>
        </p:nvSpPr>
        <p:spPr>
          <a:xfrm>
            <a:off x="11201400" y="6334125"/>
            <a:ext cx="4762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20221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39" name="Shape 139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20221F"/>
                </a:solidFill>
                <a:latin typeface="Manrope"/>
                <a:ea typeface="Manrope"/>
              </a:rPr>
              <a:t>09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F5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resenton Native SVG Image 1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63150" y="2166938"/>
            <a:ext cx="1362075" cy="38100"/>
          </a:xfrm>
          <a:prstGeom prst="rect">
            <a:avLst/>
          </a:prstGeom>
        </p:spPr>
      </p:pic>
      <p:pic>
        <p:nvPicPr>
          <p:cNvPr id="111" name="Presenton Native SVG Image 1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44188" y="1485900"/>
            <a:ext cx="38100" cy="1362075"/>
          </a:xfrm>
          <a:prstGeom prst="rect">
            <a:avLst/>
          </a:prstGeom>
        </p:spPr>
      </p:pic>
      <p:pic>
        <p:nvPicPr>
          <p:cNvPr id="112" name="Presenton Native SVG Image 1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10775" y="1533525"/>
            <a:ext cx="1266825" cy="1266825"/>
          </a:xfrm>
          <a:prstGeom prst="rect">
            <a:avLst/>
          </a:prstGeom>
        </p:spPr>
      </p:pic>
      <p:pic>
        <p:nvPicPr>
          <p:cNvPr id="113" name="Presenton Native SVG Image 1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10775" y="1533525"/>
            <a:ext cx="1266825" cy="1266825"/>
          </a:xfrm>
          <a:prstGeom prst="rect">
            <a:avLst/>
          </a:prstGeom>
        </p:spPr>
      </p:pic>
      <p:sp>
        <p:nvSpPr>
          <p:cNvPr id="140" name="Shape 140"/>
          <p:cNvSpPr/>
          <p:nvPr/>
        </p:nvSpPr>
        <p:spPr>
          <a:xfrm>
            <a:off x="533400" y="1362075"/>
            <a:ext cx="8858250" cy="19002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7482"/>
              </a:lnSpc>
              <a:buNone/>
            </a:pPr>
            <a:r>
              <a:rPr sz="6450" b="0" i="0" spc="0">
                <a:solidFill>
                  <a:srgbClr val="20221F"/>
                </a:solidFill>
                <a:latin typeface="Manrope"/>
                <a:ea typeface="Manrope"/>
              </a:rPr>
              <a:t>Решение принимаем после сверки данных</a:t>
            </a:r>
            <a:endParaRPr lang="en-US"/>
          </a:p>
        </p:txBody>
      </p:sp>
      <p:sp>
        <p:nvSpPr>
          <p:cNvPr id="141" name="Shape 141"/>
          <p:cNvSpPr/>
          <p:nvPr/>
        </p:nvSpPr>
        <p:spPr>
          <a:xfrm>
            <a:off x="533400" y="304800"/>
            <a:ext cx="430530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20221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42" name="Shape 142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20221F"/>
                </a:solidFill>
                <a:latin typeface="Manrope"/>
                <a:ea typeface="Manrope"/>
              </a:rPr>
              <a:t>Плановые числа — ориентир для проверки, а не отчёт об успешном запуске.</a:t>
            </a:r>
            <a:endParaRPr lang="en-US"/>
          </a:p>
        </p:txBody>
      </p:sp>
      <p:sp>
        <p:nvSpPr>
          <p:cNvPr id="143" name="Shape 143"/>
          <p:cNvSpPr/>
          <p:nvPr/>
        </p:nvSpPr>
        <p:spPr>
          <a:xfrm>
            <a:off x="533400" y="4286250"/>
            <a:ext cx="11068050" cy="129182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36"/>
              </a:lnSpc>
              <a:buNone/>
            </a:pPr>
            <a:r>
              <a:rPr sz="1725" b="0" i="0">
                <a:solidFill>
                  <a:srgbClr val="20221F"/>
                </a:solidFill>
                <a:latin typeface="Manrope"/>
                <a:ea typeface="Manrope"/>
              </a:rPr>
              <a:t>Продолжить: Если данные полны и экономика приемлема</a:t>
            </a:r>
            <a:r>
              <a:rPr sz="1725" b="0" i="0">
                <a:solidFill>
                  <a:srgbClr val="20221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20221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20221F"/>
                </a:solidFill>
                <a:latin typeface="Manrope"/>
                <a:ea typeface="Manrope"/>
              </a:rPr>
              <a:t>Изменить: Если понятен конкретный барьер</a:t>
            </a:r>
            <a:r>
              <a:rPr sz="1725" b="0" i="0">
                <a:solidFill>
                  <a:srgbClr val="20221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20221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20221F"/>
                </a:solidFill>
                <a:latin typeface="Manrope"/>
                <a:ea typeface="Manrope"/>
              </a:rPr>
              <a:t>Остановить: Если предел бюджета достигнут, а гипотеза не подтверждена</a:t>
            </a:r>
            <a:endParaRPr lang="en-US"/>
          </a:p>
        </p:txBody>
      </p:sp>
      <p:sp>
        <p:nvSpPr>
          <p:cNvPr id="144" name="Shape 144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20221F"/>
                </a:solidFill>
                <a:latin typeface="Manrope"/>
                <a:ea typeface="Manrope"/>
              </a:rPr>
              <a:t>10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marketingovyy-plan</dc:title>
  <dc:subject>Generated by Presenton export-core</dc:subject>
  <dc:creator>Presenton</dc:creator>
  <cp:lastModifiedBy>Presenton</cp:lastModifiedBy>
  <dcterms:created xsi:type="dcterms:W3CDTF">2026-10-21T08:00:34.119Z</dcterms:created>
  <dcterms:modified xsi:type="dcterms:W3CDTF">2026-10-21T08:00:34.119Z</dcterms:modified>
</cp:coreProperties>
</file>