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Сайт для небольшой компании
Понятные услуги, примеры работ и заявка
Демонстрационное коммерческое предложение
Уточните, что предложение иллюстрирует структуру КП. Цена относится к условному объёму, а не к услугам YaSlide.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Задача — помочь посетителю выбрать услугу
Клиенту нужен небольшой сайт с услугами, примерами работ и формой заявки.
Перед показом реальному клиенту подтвердите аудиторию и главную конверсию. Заявка в этом примере — задача интерфейса, не гарантированный результат.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Решение: короткий путь к заявке
Структура поддерживает три вопроса посетителя: что вы делаете, почему вам доверять, как связаться.
Понять: Услуги, состав и ограничения
Проверить: Разрешённые к публикации примеры
Обратиться: Контакты и короткая форма
Не добавляйте вымышленные отзывы. Для каждого доказательства нужны реальные материалы и согласие на публикацию.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Что входит в работу
Три этапа завершаются согласованным результатом.
Структура: Бриф и прототип
Дизайн: 5 разделов и мобильная версия
Сборка: Вёрстка, форма и проверка
Согласование каждого этапа фиксируется до перехода к следующему. Покажите, кто со стороны клиента принимает работу.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Пять разделов сайта
Пример структуры: главная страница объединяет навигацию и призыв к обращению.
Главная: Задача и ценность
Услуги: Состав и условия
Работы: Реальные примеры
О компании: Подтверждаемые факты
Контакты: Форма и способы связи
Разделы могут быть блоками одного сайта. Интернет-магазин и личный кабинет в этот объём не входят.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рабочих дней после получения материалов
Календарь условный. Время ожидания обратной связи и задержки материалов в 15 дней не входят.
Дни 1–5: Структура и прототип
Дни 6–10: Дизайн и адаптация
Дни 11–15: Сборка и приёмка
Одна итерация правок на каждом этапе включена. Срок начинается после брифа и получения контента.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Демонстрационная смета: 60 000 ₽
Не оферта YaSlide. Оплата, налоги и договор согласуются отдельно.
Сумма трёх этапов равна общей смете. Дополнительные услуги не должны появляться как скрытые обязательные расходы.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Границы проекта и опции
Расширение объёма требует отдельной оценки до начала работ.
Включено: 5 разделов, мобильная версия, форма, 1 итерация правок на этап.
Предоставляет клиент: Тексты, фотографии, согласия и доступы.
Отдельно: Домен, хостинг, CRM, магазин, SEO-продвижение и сопровождение.
Фиксируйте изменение задачи письменно. Не обещайте продвижение или рост продаж в цене простой разработки.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принимаем сайт
Проверяем согласованный объём на тестовом адресе до публикации.
Юридические тексты и настройки согласий согласует заказчик. Тестовое обращение не должно попадать в отчёт продаж как реальный лид.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Следующий шаг — согласовать бриф
Подтвердить 5 разделов, материалы и ответственного за обратную связь.
Зафиксировать: Объём и критерии приёмки
Согласовать: Договор, оплату и календарь
Начать: После получения материалов
Предложите короткую встречу по брифу. В учебном примере нет контактов постороннего бизнеса.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1.png"/><Relationship Id="rId4" Type="http://schemas.openxmlformats.org/officeDocument/2006/relationships/image" Target="../media/presenton-native-svg-1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3.png"/><Relationship Id="rId3" Type="http://schemas.openxmlformats.org/officeDocument/2006/relationships/image" Target="../media/Presenton_Raster_Image_4.png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5.png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5.png"/><Relationship Id="rId7" Type="http://schemas.openxmlformats.org/officeDocument/2006/relationships/image" Target="../media/presenton-native-svg-2-10.svg"/><Relationship Id="rId8" Type="http://schemas.openxmlformats.org/officeDocument/2006/relationships/image" Target="../media/presenton-native-svg-3-10.svg"/><Relationship Id="rId9" Type="http://schemas.openxmlformats.org/officeDocument/2006/relationships/image" Target="../media/presenton-native-svg-4-10.svg"/><Relationship Id="rId10" Type="http://schemas.openxmlformats.org/officeDocument/2006/relationships/image" Target="../media/presenton-native-svg-5-10.sv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33400" y="1066800"/>
            <a:ext cx="3171825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Сайт компании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533400" y="1376065"/>
            <a:ext cx="3171825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без лишнего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3943350" y="800100"/>
            <a:ext cx="7781925" cy="10164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004"/>
              </a:lnSpc>
              <a:buNone/>
            </a:pPr>
            <a:r>
              <a:rPr sz="6900" b="0" i="0" spc="0">
                <a:solidFill>
                  <a:srgbClr val="121411"/>
                </a:solidFill>
                <a:latin typeface="Manrope"/>
                <a:ea typeface="Manrope"/>
              </a:rPr>
              <a:t>Сайт для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3943350" y="1893838"/>
            <a:ext cx="7781925" cy="10164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004"/>
              </a:lnSpc>
              <a:buNone/>
            </a:pPr>
            <a:r>
              <a:rPr sz="6900" b="0" i="0" spc="0">
                <a:solidFill>
                  <a:srgbClr val="121411"/>
                </a:solidFill>
                <a:latin typeface="Manrope"/>
                <a:ea typeface="Manrope"/>
              </a:rPr>
              <a:t>компании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533400" y="2371725"/>
            <a:ext cx="234315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828"/>
              </a:lnSpc>
              <a:buNone/>
            </a:pPr>
            <a:r>
              <a:rPr sz="3300" b="0" i="0" spc="0">
                <a:solidFill>
                  <a:srgbClr val="121411"/>
                </a:solidFill>
                <a:latin typeface="Manrope"/>
                <a:ea typeface="Manrope"/>
              </a:rPr>
              <a:t>60 000 ₽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552450" y="3067050"/>
            <a:ext cx="212407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21411"/>
                </a:solidFill>
                <a:latin typeface="Manrope"/>
                <a:ea typeface="Manrope"/>
              </a:rPr>
              <a:t>Учебная смета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2695575" y="2371725"/>
            <a:ext cx="1266825" cy="4086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219"/>
              </a:lnSpc>
              <a:buNone/>
            </a:pPr>
            <a:r>
              <a:rPr sz="2775" b="0" i="0" spc="0">
                <a:solidFill>
                  <a:srgbClr val="121411"/>
                </a:solidFill>
                <a:latin typeface="Manrope"/>
                <a:ea typeface="Manrope"/>
              </a:rPr>
              <a:t>15 дней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2705100" y="3067050"/>
            <a:ext cx="1447800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121411"/>
                </a:solidFill>
                <a:latin typeface="Manrope"/>
                <a:ea typeface="Manrope"/>
              </a:rPr>
              <a:t>Рабочий план</a:t>
            </a:r>
            <a:endParaRPr lang="en-US"/>
          </a:p>
        </p:txBody>
      </p:sp>
      <p:pic>
        <p:nvPicPr>
          <p:cNvPr id="100" name="Presenton Raster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33400" y="3676650"/>
            <a:ext cx="11125200" cy="2809875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771525" y="3895725"/>
            <a:ext cx="2171700" cy="419100"/>
          </a:xfrm>
          <a:prstGeom prst="roundRect">
            <a:avLst>
              <a:gd name="adj" fmla="val 50000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11" name="Shape 11"/>
          <p:cNvSpPr/>
          <p:nvPr/>
        </p:nvSpPr>
        <p:spPr>
          <a:xfrm>
            <a:off x="914400" y="3981450"/>
            <a:ext cx="19050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Предложение услуг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800100" y="5000625"/>
            <a:ext cx="3924300" cy="4086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219"/>
              </a:lnSpc>
              <a:buNone/>
            </a:pPr>
            <a:r>
              <a:rPr sz="2775" b="0" i="0">
                <a:solidFill>
                  <a:srgbClr val="FFFFFF"/>
                </a:solidFill>
                <a:latin typeface="Manrope"/>
                <a:ea typeface="Manrope"/>
              </a:rPr>
              <a:t>Пять разделов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800100" y="5431482"/>
            <a:ext cx="3924300" cy="4086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219"/>
              </a:lnSpc>
              <a:buNone/>
            </a:pPr>
            <a:r>
              <a:rPr sz="2775" b="0" i="0">
                <a:solidFill>
                  <a:srgbClr val="FFFFFF"/>
                </a:solidFill>
                <a:latin typeface="Manrope"/>
                <a:ea typeface="Manrope"/>
              </a:rPr>
              <a:t>одна задача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6038850" y="5657850"/>
            <a:ext cx="30384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От структуры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6038850" y="5845671"/>
            <a:ext cx="30384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до приёмки</a:t>
            </a:r>
            <a:endParaRPr lang="en-US"/>
          </a:p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9925" y="4076700"/>
            <a:ext cx="548580" cy="257175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533400" y="190500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11049000" y="190500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resenton Raster Image 3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33400" y="542925"/>
            <a:ext cx="3390900" cy="2495550"/>
          </a:xfrm>
          <a:prstGeom prst="rect">
            <a:avLst/>
          </a:prstGeom>
        </p:spPr>
      </p:pic>
      <p:pic>
        <p:nvPicPr>
          <p:cNvPr id="103" name="Presenton Raster Image 4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33400" y="3276600"/>
            <a:ext cx="3390900" cy="2876550"/>
          </a:xfrm>
          <a:prstGeom prst="rect">
            <a:avLst/>
          </a:prstGeom>
        </p:spPr>
      </p:pic>
      <p:sp>
        <p:nvSpPr>
          <p:cNvPr id="20" name="Shape 20"/>
          <p:cNvSpPr/>
          <p:nvPr/>
        </p:nvSpPr>
        <p:spPr>
          <a:xfrm>
            <a:off x="4476750" y="657225"/>
            <a:ext cx="69532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121411"/>
                </a:solidFill>
                <a:latin typeface="Manrope"/>
                <a:ea typeface="Manrope"/>
              </a:rPr>
              <a:t>Задача — помочь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4476750" y="1386334"/>
            <a:ext cx="69532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121411"/>
                </a:solidFill>
                <a:latin typeface="Manrope"/>
                <a:ea typeface="Manrope"/>
              </a:rPr>
              <a:t>посетителю выбрать услугу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4514850" y="3124200"/>
            <a:ext cx="28575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5 разделов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4514850" y="3521869"/>
            <a:ext cx="28575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один путь к обращению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7953375" y="3133725"/>
            <a:ext cx="3533775" cy="72910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121411"/>
                </a:solidFill>
                <a:latin typeface="Manrope"/>
                <a:ea typeface="Manrope"/>
              </a:rPr>
              <a:t>Клиенту нужен небольшой сайт с услугами, примерами работ и формой заявки.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4514850" y="5391150"/>
            <a:ext cx="2095500" cy="561975"/>
          </a:xfrm>
          <a:prstGeom prst="roundRect">
            <a:avLst>
              <a:gd name="adj" fmla="val 40678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26" name="Shape 26"/>
          <p:cNvSpPr/>
          <p:nvPr/>
        </p:nvSpPr>
        <p:spPr>
          <a:xfrm>
            <a:off x="4714875" y="5524500"/>
            <a:ext cx="17145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533400" y="466725"/>
            <a:ext cx="10306050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121411"/>
                </a:solidFill>
                <a:latin typeface="Manrope"/>
                <a:ea typeface="Manrope"/>
              </a:rPr>
              <a:t>Решение: короткий путь к заявке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533400" y="2038350"/>
            <a:ext cx="2590800" cy="4267200"/>
          </a:xfrm>
          <a:prstGeom prst="roundRect">
            <a:avLst>
              <a:gd name="adj" fmla="val 10294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33" name="Shape 33"/>
          <p:cNvSpPr/>
          <p:nvPr/>
        </p:nvSpPr>
        <p:spPr>
          <a:xfrm>
            <a:off x="762000" y="2324100"/>
            <a:ext cx="21526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1" i="0">
                <a:solidFill>
                  <a:srgbClr val="121411"/>
                </a:solidFill>
                <a:latin typeface="Manrope"/>
                <a:ea typeface="Manrope"/>
              </a:rPr>
              <a:t>Понять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762000" y="3505200"/>
            <a:ext cx="21526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21411"/>
                </a:solidFill>
                <a:latin typeface="Manrope"/>
                <a:ea typeface="Manrope"/>
              </a:rPr>
              <a:t>Услуги, состав и ограничения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742950" y="5257800"/>
            <a:ext cx="21145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21411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3371850" y="2038350"/>
            <a:ext cx="2590800" cy="4267200"/>
          </a:xfrm>
          <a:prstGeom prst="roundRect">
            <a:avLst>
              <a:gd name="adj" fmla="val 10294"/>
            </a:avLst>
          </a:prstGeom>
          <a:solidFill>
            <a:srgbClr val="EDEEEB"/>
          </a:solidFill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3600450" y="2324100"/>
            <a:ext cx="21526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1" i="0">
                <a:solidFill>
                  <a:srgbClr val="121411"/>
                </a:solidFill>
                <a:latin typeface="Manrope"/>
                <a:ea typeface="Manrope"/>
              </a:rPr>
              <a:t>Проверить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3600450" y="3505200"/>
            <a:ext cx="21526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21411"/>
                </a:solidFill>
                <a:latin typeface="Manrope"/>
                <a:ea typeface="Manrope"/>
              </a:rPr>
              <a:t>Разрешённые к публикации примеры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3581400" y="5257800"/>
            <a:ext cx="21145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21411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6210300" y="2038350"/>
            <a:ext cx="2590800" cy="4267200"/>
          </a:xfrm>
          <a:prstGeom prst="roundRect">
            <a:avLst>
              <a:gd name="adj" fmla="val 10294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41" name="Shape 41"/>
          <p:cNvSpPr/>
          <p:nvPr/>
        </p:nvSpPr>
        <p:spPr>
          <a:xfrm>
            <a:off x="6438900" y="2324100"/>
            <a:ext cx="2152650" cy="3092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1" i="0">
                <a:solidFill>
                  <a:srgbClr val="FFFFFF"/>
                </a:solidFill>
                <a:latin typeface="Manrope"/>
                <a:ea typeface="Manrope"/>
              </a:rPr>
              <a:t>Обратиться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6438900" y="3505200"/>
            <a:ext cx="21526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Контакты и короткая форма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6419850" y="5257800"/>
            <a:ext cx="21145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FFFFF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21411"/>
                </a:solidFill>
                <a:latin typeface="Manrope"/>
                <a:ea typeface="Manrope"/>
              </a:rPr>
              <a:t>Структура поддерживает три вопроса посетителя: что вы делаете, почему вам доверять, как связаться.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533400" y="523875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21411"/>
                </a:solidFill>
                <a:latin typeface="Manrope"/>
                <a:ea typeface="Manrope"/>
              </a:rPr>
              <a:t>Что входит в работу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533400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51" name="Shape 51"/>
          <p:cNvSpPr/>
          <p:nvPr/>
        </p:nvSpPr>
        <p:spPr>
          <a:xfrm>
            <a:off x="704850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704850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Структура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704850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Бриф и прототип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4292501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77841B"/>
          </a:solidFill>
        </p:spPr>
        <p:txBody>
          <a:bodyPr/>
          <a:lstStyle/>
          <a:p/>
        </p:txBody>
      </p:sp>
      <p:sp>
        <p:nvSpPr>
          <p:cNvPr id="55" name="Shape 55"/>
          <p:cNvSpPr/>
          <p:nvPr/>
        </p:nvSpPr>
        <p:spPr>
          <a:xfrm>
            <a:off x="4463951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4463951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Дизайн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4463951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5 разделов и мобильная версия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8051750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59" name="Shape 59"/>
          <p:cNvSpPr/>
          <p:nvPr/>
        </p:nvSpPr>
        <p:spPr>
          <a:xfrm>
            <a:off x="8223200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8223200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Сборка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8223200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Вёрстка, форма и проверка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533400" y="5848350"/>
            <a:ext cx="107823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Три этапа завершаются согласованным результатом.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533400" y="523875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21411"/>
                </a:solidFill>
                <a:latin typeface="Manrope"/>
                <a:ea typeface="Manrope"/>
              </a:rPr>
              <a:t>Пять разделов сайта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533400" y="2209800"/>
            <a:ext cx="2103090" cy="3162300"/>
          </a:xfrm>
          <a:prstGeom prst="roundRect">
            <a:avLst>
              <a:gd name="adj" fmla="val 5435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69" name="Shape 69"/>
          <p:cNvSpPr/>
          <p:nvPr/>
        </p:nvSpPr>
        <p:spPr>
          <a:xfrm>
            <a:off x="704850" y="2381250"/>
            <a:ext cx="177924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704850" y="2828925"/>
            <a:ext cx="177924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Главная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704850" y="3638550"/>
            <a:ext cx="177924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Задача и ценность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2788890" y="2209800"/>
            <a:ext cx="2103090" cy="3162300"/>
          </a:xfrm>
          <a:prstGeom prst="roundRect">
            <a:avLst>
              <a:gd name="adj" fmla="val 5435"/>
            </a:avLst>
          </a:prstGeom>
          <a:solidFill>
            <a:srgbClr val="77841B"/>
          </a:solidFill>
        </p:spPr>
        <p:txBody>
          <a:bodyPr/>
          <a:lstStyle/>
          <a:p/>
        </p:txBody>
      </p:sp>
      <p:sp>
        <p:nvSpPr>
          <p:cNvPr id="73" name="Shape 73"/>
          <p:cNvSpPr/>
          <p:nvPr/>
        </p:nvSpPr>
        <p:spPr>
          <a:xfrm>
            <a:off x="2960340" y="2381250"/>
            <a:ext cx="177924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2960340" y="2828925"/>
            <a:ext cx="177924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Услуги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2960340" y="3638550"/>
            <a:ext cx="177924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Состав и условия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5044380" y="2209800"/>
            <a:ext cx="2103090" cy="3162300"/>
          </a:xfrm>
          <a:prstGeom prst="roundRect">
            <a:avLst>
              <a:gd name="adj" fmla="val 5435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77" name="Shape 77"/>
          <p:cNvSpPr/>
          <p:nvPr/>
        </p:nvSpPr>
        <p:spPr>
          <a:xfrm>
            <a:off x="5215830" y="2381250"/>
            <a:ext cx="177924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5215830" y="2828925"/>
            <a:ext cx="177924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Работы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5215830" y="3638550"/>
            <a:ext cx="177924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Реальные примеры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7299871" y="2209800"/>
            <a:ext cx="2103090" cy="3162300"/>
          </a:xfrm>
          <a:prstGeom prst="roundRect">
            <a:avLst>
              <a:gd name="adj" fmla="val 5435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81" name="Shape 81"/>
          <p:cNvSpPr/>
          <p:nvPr/>
        </p:nvSpPr>
        <p:spPr>
          <a:xfrm>
            <a:off x="7471321" y="2381250"/>
            <a:ext cx="177924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7471321" y="2828925"/>
            <a:ext cx="177924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О компании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7471321" y="3638550"/>
            <a:ext cx="177924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Подтверждаемые факты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9555361" y="2209800"/>
            <a:ext cx="2103090" cy="3162300"/>
          </a:xfrm>
          <a:prstGeom prst="roundRect">
            <a:avLst>
              <a:gd name="adj" fmla="val 5435"/>
            </a:avLst>
          </a:prstGeom>
          <a:solidFill>
            <a:srgbClr val="77841B"/>
          </a:solidFill>
        </p:spPr>
        <p:txBody>
          <a:bodyPr/>
          <a:lstStyle/>
          <a:p/>
        </p:txBody>
      </p:sp>
      <p:sp>
        <p:nvSpPr>
          <p:cNvPr id="85" name="Shape 85"/>
          <p:cNvSpPr/>
          <p:nvPr/>
        </p:nvSpPr>
        <p:spPr>
          <a:xfrm>
            <a:off x="9726811" y="2381250"/>
            <a:ext cx="177924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9726811" y="2828925"/>
            <a:ext cx="177924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Контакты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9726811" y="3638550"/>
            <a:ext cx="177924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Форма и способы связи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533400" y="5848350"/>
            <a:ext cx="107823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121411"/>
                </a:solidFill>
                <a:latin typeface="Manrope"/>
                <a:ea typeface="Manrope"/>
              </a:rPr>
              <a:t>Пример структуры: главная страница объединяет навигацию и призыв к обращению.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533400" y="523875"/>
            <a:ext cx="110680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121411"/>
                </a:solidFill>
                <a:latin typeface="Manrope"/>
                <a:ea typeface="Manrope"/>
              </a:rPr>
              <a:t>15 рабочих дней после получения материалов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533400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95" name="Shape 95"/>
          <p:cNvSpPr/>
          <p:nvPr/>
        </p:nvSpPr>
        <p:spPr>
          <a:xfrm>
            <a:off x="704850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704850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Дни 1–5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704850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Структура и прототип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4292501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77841B"/>
          </a:solidFill>
        </p:spPr>
        <p:txBody>
          <a:bodyPr/>
          <a:lstStyle/>
          <a:p/>
        </p:txBody>
      </p:sp>
      <p:sp>
        <p:nvSpPr>
          <p:cNvPr id="99" name="Shape 99"/>
          <p:cNvSpPr/>
          <p:nvPr/>
        </p:nvSpPr>
        <p:spPr>
          <a:xfrm>
            <a:off x="4463951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4463951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Дни 6–10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4463951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Дизайн и адаптация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8051750" y="2209800"/>
            <a:ext cx="3606701" cy="3162300"/>
          </a:xfrm>
          <a:prstGeom prst="roundRect">
            <a:avLst>
              <a:gd name="adj" fmla="val 3614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103" name="Shape 103"/>
          <p:cNvSpPr/>
          <p:nvPr/>
        </p:nvSpPr>
        <p:spPr>
          <a:xfrm>
            <a:off x="8223200" y="2381250"/>
            <a:ext cx="3282851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8223200" y="2828925"/>
            <a:ext cx="328285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Дни 11–15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8223200" y="3638550"/>
            <a:ext cx="3282851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Сборка и приёмка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533400" y="5848350"/>
            <a:ext cx="10782300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21411"/>
                </a:solidFill>
                <a:latin typeface="Manrope"/>
                <a:ea typeface="Manrope"/>
              </a:rPr>
              <a:t>Календарь условный. Время ожидания обратной связи и задержки материалов в 15 дней не входят.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533400" y="542925"/>
            <a:ext cx="10782300" cy="66288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220"/>
              </a:lnSpc>
              <a:buNone/>
            </a:pPr>
            <a:r>
              <a:rPr sz="4500" b="0" i="0" spc="0">
                <a:solidFill>
                  <a:srgbClr val="121411"/>
                </a:solidFill>
                <a:latin typeface="Manrope"/>
                <a:ea typeface="Manrope"/>
              </a:rPr>
              <a:t>Демонстрационная смета: 60 000 ₽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533400" y="2438400"/>
            <a:ext cx="3948113" cy="842963"/>
          </a:xfrm>
          <a:prstGeom prst="rect">
            <a:avLst/>
          </a:prstGeom>
          <a:solidFill>
            <a:srgbClr val="F2FF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600075" y="2750344"/>
            <a:ext cx="450056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21411"/>
                </a:solidFill>
                <a:latin typeface="Manrope"/>
                <a:ea typeface="Manrope"/>
              </a:rPr>
              <a:t>Этап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4481513" y="2438400"/>
            <a:ext cx="3948113" cy="842963"/>
          </a:xfrm>
          <a:prstGeom prst="rect">
            <a:avLst/>
          </a:prstGeom>
          <a:solidFill>
            <a:srgbClr val="F2FF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5" name="Shape 115"/>
          <p:cNvSpPr/>
          <p:nvPr/>
        </p:nvSpPr>
        <p:spPr>
          <a:xfrm>
            <a:off x="4548188" y="2750344"/>
            <a:ext cx="94505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21411"/>
                </a:solidFill>
                <a:latin typeface="Manrope"/>
                <a:ea typeface="Manrope"/>
              </a:rPr>
              <a:t>Стоимость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533400" y="3281363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7" name="Shape 117"/>
          <p:cNvSpPr/>
          <p:nvPr/>
        </p:nvSpPr>
        <p:spPr>
          <a:xfrm>
            <a:off x="600075" y="3598813"/>
            <a:ext cx="173459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Структура и прототип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4481513" y="3281363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9" name="Shape 119"/>
          <p:cNvSpPr/>
          <p:nvPr/>
        </p:nvSpPr>
        <p:spPr>
          <a:xfrm>
            <a:off x="4548188" y="3598813"/>
            <a:ext cx="65157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20 000 ₽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533400" y="4124325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1" name="Shape 121"/>
          <p:cNvSpPr/>
          <p:nvPr/>
        </p:nvSpPr>
        <p:spPr>
          <a:xfrm>
            <a:off x="600075" y="4441775"/>
            <a:ext cx="57150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Дизайн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4481513" y="4124325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3" name="Shape 123"/>
          <p:cNvSpPr/>
          <p:nvPr/>
        </p:nvSpPr>
        <p:spPr>
          <a:xfrm>
            <a:off x="4548188" y="4441775"/>
            <a:ext cx="65157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25 000 ₽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533400" y="4967288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600075" y="5284738"/>
            <a:ext cx="146104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Сборка и проверка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4481513" y="4967288"/>
            <a:ext cx="3948113" cy="842963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7" name="Shape 127"/>
          <p:cNvSpPr/>
          <p:nvPr/>
        </p:nvSpPr>
        <p:spPr>
          <a:xfrm>
            <a:off x="4548188" y="5284738"/>
            <a:ext cx="651570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15 000 ₽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8867775" y="2781300"/>
            <a:ext cx="2695575" cy="5412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0" i="0" spc="0">
                <a:solidFill>
                  <a:srgbClr val="121411"/>
                </a:solidFill>
                <a:latin typeface="Manrope"/>
                <a:ea typeface="Manrope"/>
              </a:rPr>
              <a:t>60 000 ₽</a:t>
            </a:r>
            <a:endParaRPr lang="en-US"/>
          </a:p>
        </p:txBody>
      </p:sp>
      <p:sp>
        <p:nvSpPr>
          <p:cNvPr id="129" name="Shape 129"/>
          <p:cNvSpPr/>
          <p:nvPr/>
        </p:nvSpPr>
        <p:spPr>
          <a:xfrm>
            <a:off x="8886825" y="4343400"/>
            <a:ext cx="265747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121411"/>
                </a:solidFill>
                <a:latin typeface="Manrope"/>
                <a:ea typeface="Manrope"/>
              </a:rPr>
              <a:t>20 000 + 25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8886825" y="4641652"/>
            <a:ext cx="265747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121411"/>
                </a:solidFill>
                <a:latin typeface="Manrope"/>
                <a:ea typeface="Manrope"/>
              </a:rPr>
              <a:t>000 + 15 000</a:t>
            </a:r>
            <a:endParaRPr lang="en-US"/>
          </a:p>
        </p:txBody>
      </p:sp>
      <p:sp>
        <p:nvSpPr>
          <p:cNvPr id="131" name="Shape 131"/>
          <p:cNvSpPr/>
          <p:nvPr/>
        </p:nvSpPr>
        <p:spPr>
          <a:xfrm>
            <a:off x="533400" y="6286500"/>
            <a:ext cx="9925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Не оферта YaSlide. Оплата, налоги и договор согласуются отдельно.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resenton Native Image 5" descr=""/>
          <p:cNvPicPr/>
          <p:nvPr/>
        </p:nvPicPr>
        <p:blipFill>
          <a:blip r:embed="rId2" cstate="none"/>
          <a:srcRect l="66175" r="12605"/>
          <a:stretch>
            <a:fillRect/>
          </a:stretch>
        </p:blipFill>
        <p:spPr>
          <a:xfrm>
            <a:off x="0" y="523875"/>
            <a:ext cx="2190750" cy="5810250"/>
          </a:xfrm>
          <a:prstGeom prst="rect">
            <a:avLst/>
          </a:prstGeom>
        </p:spPr>
      </p:pic>
      <p:sp>
        <p:nvSpPr>
          <p:cNvPr id="136" name="Shape 136"/>
          <p:cNvSpPr/>
          <p:nvPr/>
        </p:nvSpPr>
        <p:spPr>
          <a:xfrm>
            <a:off x="2409825" y="523875"/>
            <a:ext cx="4152900" cy="1752600"/>
          </a:xfrm>
          <a:prstGeom prst="roundRect">
            <a:avLst>
              <a:gd name="adj" fmla="val 13587"/>
            </a:avLst>
          </a:prstGeom>
          <a:solidFill>
            <a:srgbClr val="121411"/>
          </a:solidFill>
        </p:spPr>
        <p:txBody>
          <a:bodyPr/>
          <a:lstStyle/>
          <a:p/>
        </p:txBody>
      </p:sp>
      <p:sp>
        <p:nvSpPr>
          <p:cNvPr id="137" name="Shape 137"/>
          <p:cNvSpPr/>
          <p:nvPr/>
        </p:nvSpPr>
        <p:spPr>
          <a:xfrm>
            <a:off x="2609850" y="742950"/>
            <a:ext cx="61912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3276600" y="733425"/>
            <a:ext cx="305752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Включено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3276600" y="1581150"/>
            <a:ext cx="3057525" cy="37564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9"/>
              </a:lnSpc>
              <a:buNone/>
            </a:pPr>
            <a:r>
              <a:rPr sz="1275" b="0" i="0">
                <a:solidFill>
                  <a:srgbClr val="FFFFFF"/>
                </a:solidFill>
                <a:latin typeface="Manrope"/>
                <a:ea typeface="Manrope"/>
              </a:rPr>
              <a:t>5 разделов, мобильная версия, форма, 1 итерация правок на этап.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2409825" y="2552700"/>
            <a:ext cx="4152900" cy="1752600"/>
          </a:xfrm>
          <a:prstGeom prst="roundRect">
            <a:avLst>
              <a:gd name="adj" fmla="val 13587"/>
            </a:avLst>
          </a:prstGeom>
          <a:solidFill>
            <a:srgbClr val="F2FF00"/>
          </a:solidFill>
        </p:spPr>
        <p:txBody>
          <a:bodyPr/>
          <a:lstStyle/>
          <a:p/>
        </p:txBody>
      </p:sp>
      <p:sp>
        <p:nvSpPr>
          <p:cNvPr id="141" name="Shape 141"/>
          <p:cNvSpPr/>
          <p:nvPr/>
        </p:nvSpPr>
        <p:spPr>
          <a:xfrm>
            <a:off x="2609850" y="2771775"/>
            <a:ext cx="61912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21411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3276600" y="2762250"/>
            <a:ext cx="305752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1" i="0">
                <a:solidFill>
                  <a:srgbClr val="121411"/>
                </a:solidFill>
                <a:latin typeface="Manrope"/>
                <a:ea typeface="Manrope"/>
              </a:rPr>
              <a:t>Предоставляет клиент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3276600" y="3609975"/>
            <a:ext cx="3057525" cy="1878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9"/>
              </a:lnSpc>
              <a:buNone/>
            </a:pPr>
            <a:r>
              <a:rPr sz="1275" b="0" i="0">
                <a:solidFill>
                  <a:srgbClr val="121411"/>
                </a:solidFill>
                <a:latin typeface="Manrope"/>
                <a:ea typeface="Manrope"/>
              </a:rPr>
              <a:t>Тексты, фотографии, согласия и доступы.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2409825" y="4581525"/>
            <a:ext cx="4152900" cy="1752600"/>
          </a:xfrm>
          <a:prstGeom prst="roundRect">
            <a:avLst>
              <a:gd name="adj" fmla="val 13587"/>
            </a:avLst>
          </a:prstGeom>
          <a:solidFill>
            <a:srgbClr val="EDEEEB"/>
          </a:solidFill>
        </p:spPr>
        <p:txBody>
          <a:bodyPr/>
          <a:lstStyle/>
          <a:p/>
        </p:txBody>
      </p:sp>
      <p:sp>
        <p:nvSpPr>
          <p:cNvPr id="145" name="Shape 145"/>
          <p:cNvSpPr/>
          <p:nvPr/>
        </p:nvSpPr>
        <p:spPr>
          <a:xfrm>
            <a:off x="2609850" y="4800600"/>
            <a:ext cx="61912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121411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3276600" y="4791075"/>
            <a:ext cx="305752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1" i="0">
                <a:solidFill>
                  <a:srgbClr val="121411"/>
                </a:solidFill>
                <a:latin typeface="Manrope"/>
                <a:ea typeface="Manrope"/>
              </a:rPr>
              <a:t>Отдельно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3276600" y="5638800"/>
            <a:ext cx="3057525" cy="37564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9"/>
              </a:lnSpc>
              <a:buNone/>
            </a:pPr>
            <a:r>
              <a:rPr sz="1275" b="0" i="0">
                <a:solidFill>
                  <a:srgbClr val="121411"/>
                </a:solidFill>
                <a:latin typeface="Manrope"/>
                <a:ea typeface="Manrope"/>
              </a:rPr>
              <a:t>Домен, хостинг, CRM, магазин, SEO-продвижение и сопровождение.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6972300" y="2343150"/>
            <a:ext cx="4705350" cy="6960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481"/>
              </a:lnSpc>
              <a:buNone/>
            </a:pPr>
            <a:r>
              <a:rPr sz="4725" b="0" i="0" spc="0">
                <a:solidFill>
                  <a:srgbClr val="121411"/>
                </a:solidFill>
                <a:latin typeface="Manrope"/>
                <a:ea typeface="Manrope"/>
              </a:rPr>
              <a:t>Границы</a:t>
            </a:r>
            <a:endParaRPr lang="en-US"/>
          </a:p>
        </p:txBody>
      </p:sp>
      <p:sp>
        <p:nvSpPr>
          <p:cNvPr id="149" name="Shape 149"/>
          <p:cNvSpPr/>
          <p:nvPr/>
        </p:nvSpPr>
        <p:spPr>
          <a:xfrm>
            <a:off x="6972300" y="3193852"/>
            <a:ext cx="4705350" cy="6960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481"/>
              </a:lnSpc>
              <a:buNone/>
            </a:pPr>
            <a:r>
              <a:rPr sz="4725" b="0" i="0" spc="0">
                <a:solidFill>
                  <a:srgbClr val="121411"/>
                </a:solidFill>
                <a:latin typeface="Manrope"/>
                <a:ea typeface="Manrope"/>
              </a:rPr>
              <a:t>проекта и опции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7000875" y="4972050"/>
            <a:ext cx="4438650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21411"/>
                </a:solidFill>
                <a:latin typeface="Manrope"/>
                <a:ea typeface="Manrope"/>
              </a:rPr>
              <a:t>Расширение объёма требует отдельной оценки до начала работ.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53" name="Shape 153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54" name="Shape 15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533400" y="542925"/>
            <a:ext cx="10782300" cy="66288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220"/>
              </a:lnSpc>
              <a:buNone/>
            </a:pPr>
            <a:r>
              <a:rPr sz="4500" b="0" i="0" spc="0">
                <a:solidFill>
                  <a:srgbClr val="121411"/>
                </a:solidFill>
                <a:latin typeface="Manrope"/>
                <a:ea typeface="Manrope"/>
              </a:rPr>
              <a:t>Как принимаем сайт</a:t>
            </a:r>
            <a:endParaRPr lang="en-US"/>
          </a:p>
        </p:txBody>
      </p:sp>
      <p:sp>
        <p:nvSpPr>
          <p:cNvPr id="156" name="Shape 156"/>
          <p:cNvSpPr/>
          <p:nvPr/>
        </p:nvSpPr>
        <p:spPr>
          <a:xfrm>
            <a:off x="533400" y="2438400"/>
            <a:ext cx="3948113" cy="674340"/>
          </a:xfrm>
          <a:prstGeom prst="rect">
            <a:avLst/>
          </a:prstGeom>
          <a:solidFill>
            <a:srgbClr val="F2FF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7" name="Shape 157"/>
          <p:cNvSpPr/>
          <p:nvPr/>
        </p:nvSpPr>
        <p:spPr>
          <a:xfrm>
            <a:off x="600075" y="2665958"/>
            <a:ext cx="885230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21411"/>
                </a:solidFill>
                <a:latin typeface="Manrope"/>
                <a:ea typeface="Manrope"/>
              </a:rPr>
              <a:t>Критерий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4481513" y="2438400"/>
            <a:ext cx="3948113" cy="674340"/>
          </a:xfrm>
          <a:prstGeom prst="rect">
            <a:avLst/>
          </a:prstGeom>
          <a:solidFill>
            <a:srgbClr val="F2FF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59" name="Shape 159"/>
          <p:cNvSpPr/>
          <p:nvPr/>
        </p:nvSpPr>
        <p:spPr>
          <a:xfrm>
            <a:off x="4548188" y="2665958"/>
            <a:ext cx="85352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21411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160" name="Shape 160"/>
          <p:cNvSpPr/>
          <p:nvPr/>
        </p:nvSpPr>
        <p:spPr>
          <a:xfrm>
            <a:off x="533400" y="3112740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1" name="Shape 161"/>
          <p:cNvSpPr/>
          <p:nvPr/>
        </p:nvSpPr>
        <p:spPr>
          <a:xfrm>
            <a:off x="600075" y="3345805"/>
            <a:ext cx="839093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Структура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4481513" y="3112740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3" name="Shape 163"/>
          <p:cNvSpPr/>
          <p:nvPr/>
        </p:nvSpPr>
        <p:spPr>
          <a:xfrm>
            <a:off x="4548188" y="3345805"/>
            <a:ext cx="188952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Все 5 разделов и ссылки</a:t>
            </a:r>
            <a:endParaRPr lang="en-US"/>
          </a:p>
        </p:txBody>
      </p:sp>
      <p:sp>
        <p:nvSpPr>
          <p:cNvPr id="164" name="Shape 164"/>
          <p:cNvSpPr/>
          <p:nvPr/>
        </p:nvSpPr>
        <p:spPr>
          <a:xfrm>
            <a:off x="533400" y="3787080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5" name="Shape 165"/>
          <p:cNvSpPr/>
          <p:nvPr/>
        </p:nvSpPr>
        <p:spPr>
          <a:xfrm>
            <a:off x="600075" y="4020145"/>
            <a:ext cx="52566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Форма</a:t>
            </a:r>
            <a:endParaRPr lang="en-US"/>
          </a:p>
        </p:txBody>
      </p:sp>
      <p:sp>
        <p:nvSpPr>
          <p:cNvPr id="166" name="Shape 166"/>
          <p:cNvSpPr/>
          <p:nvPr/>
        </p:nvSpPr>
        <p:spPr>
          <a:xfrm>
            <a:off x="4481513" y="3787080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7" name="Shape 167"/>
          <p:cNvSpPr/>
          <p:nvPr/>
        </p:nvSpPr>
        <p:spPr>
          <a:xfrm>
            <a:off x="4548188" y="4020145"/>
            <a:ext cx="176792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Тестовая заявка дошла</a:t>
            </a:r>
            <a:endParaRPr lang="en-US"/>
          </a:p>
        </p:txBody>
      </p:sp>
      <p:sp>
        <p:nvSpPr>
          <p:cNvPr id="168" name="Shape 168"/>
          <p:cNvSpPr/>
          <p:nvPr/>
        </p:nvSpPr>
        <p:spPr>
          <a:xfrm>
            <a:off x="533400" y="4461421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69" name="Shape 169"/>
          <p:cNvSpPr/>
          <p:nvPr/>
        </p:nvSpPr>
        <p:spPr>
          <a:xfrm>
            <a:off x="600075" y="4694486"/>
            <a:ext cx="1437233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Мобильная версия</a:t>
            </a:r>
            <a:endParaRPr lang="en-US"/>
          </a:p>
        </p:txBody>
      </p:sp>
      <p:sp>
        <p:nvSpPr>
          <p:cNvPr id="170" name="Shape 170"/>
          <p:cNvSpPr/>
          <p:nvPr/>
        </p:nvSpPr>
        <p:spPr>
          <a:xfrm>
            <a:off x="4481513" y="4461421"/>
            <a:ext cx="3948113" cy="674340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71" name="Shape 171"/>
          <p:cNvSpPr/>
          <p:nvPr/>
        </p:nvSpPr>
        <p:spPr>
          <a:xfrm>
            <a:off x="4548188" y="4694486"/>
            <a:ext cx="229790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Нет горизонтального скролла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533400" y="5135761"/>
            <a:ext cx="3948113" cy="674489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73" name="Shape 173"/>
          <p:cNvSpPr/>
          <p:nvPr/>
        </p:nvSpPr>
        <p:spPr>
          <a:xfrm>
            <a:off x="600075" y="5368975"/>
            <a:ext cx="66808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Контент</a:t>
            </a:r>
            <a:endParaRPr lang="en-US"/>
          </a:p>
        </p:txBody>
      </p:sp>
      <p:sp>
        <p:nvSpPr>
          <p:cNvPr id="174" name="Shape 174"/>
          <p:cNvSpPr/>
          <p:nvPr/>
        </p:nvSpPr>
        <p:spPr>
          <a:xfrm>
            <a:off x="4481513" y="5135761"/>
            <a:ext cx="3948113" cy="674489"/>
          </a:xfrm>
          <a:prstGeom prst="rect">
            <a:avLst/>
          </a:prstGeom>
          <a:solidFill>
            <a:srgbClr val="F5F3ED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75" name="Shape 175"/>
          <p:cNvSpPr/>
          <p:nvPr/>
        </p:nvSpPr>
        <p:spPr>
          <a:xfrm>
            <a:off x="4548188" y="5368975"/>
            <a:ext cx="344031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21411"/>
                </a:solidFill>
                <a:latin typeface="Manrope"/>
                <a:ea typeface="Manrope"/>
              </a:rPr>
              <a:t>Нет временных текстов и чужих материалов</a:t>
            </a:r>
            <a:endParaRPr lang="en-US"/>
          </a:p>
        </p:txBody>
      </p:sp>
      <p:sp>
        <p:nvSpPr>
          <p:cNvPr id="176" name="Shape 176"/>
          <p:cNvSpPr/>
          <p:nvPr/>
        </p:nvSpPr>
        <p:spPr>
          <a:xfrm>
            <a:off x="8867775" y="2781300"/>
            <a:ext cx="2695575" cy="5412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0" i="0" spc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77" name="Shape 177"/>
          <p:cNvSpPr/>
          <p:nvPr/>
        </p:nvSpPr>
        <p:spPr>
          <a:xfrm>
            <a:off x="8886825" y="4343400"/>
            <a:ext cx="265747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21411"/>
                </a:solidFill>
                <a:latin typeface="Manrope"/>
                <a:ea typeface="Manrope"/>
              </a:rPr>
              <a:t>Проверяем согласованный объём на</a:t>
            </a:r>
            <a:endParaRPr lang="en-US"/>
          </a:p>
        </p:txBody>
      </p:sp>
      <p:sp>
        <p:nvSpPr>
          <p:cNvPr id="178" name="Shape 178"/>
          <p:cNvSpPr/>
          <p:nvPr/>
        </p:nvSpPr>
        <p:spPr>
          <a:xfrm>
            <a:off x="8886825" y="4641652"/>
            <a:ext cx="265747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21411"/>
                </a:solidFill>
                <a:latin typeface="Manrope"/>
                <a:ea typeface="Manrope"/>
              </a:rPr>
              <a:t>тестовом адресе до публикации.</a:t>
            </a:r>
            <a:endParaRPr lang="en-US"/>
          </a:p>
        </p:txBody>
      </p:sp>
      <p:sp>
        <p:nvSpPr>
          <p:cNvPr id="179" name="Shape 179"/>
          <p:cNvSpPr/>
          <p:nvPr/>
        </p:nvSpPr>
        <p:spPr>
          <a:xfrm>
            <a:off x="533400" y="6286500"/>
            <a:ext cx="9925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Проверяем согласованный объём на тестовом адресе до публикации.</a:t>
            </a:r>
            <a:endParaRPr lang="en-US"/>
          </a:p>
        </p:txBody>
      </p:sp>
      <p:sp>
        <p:nvSpPr>
          <p:cNvPr id="180" name="Shape 180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81" name="Shape 181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2" name="Shape 182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121411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3" name="Shape 18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21411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4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resenton Native Image 6" descr=""/>
          <p:cNvPicPr/>
          <p:nvPr/>
        </p:nvPicPr>
        <p:blipFill>
          <a:blip r:embed="rId2" cstate="none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4" name="Shape 184"/>
          <p:cNvSpPr/>
          <p:nvPr/>
        </p:nvSpPr>
        <p:spPr>
          <a:xfrm>
            <a:off x="533400" y="771525"/>
            <a:ext cx="6600825" cy="8175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438"/>
              </a:lnSpc>
              <a:buNone/>
            </a:pPr>
            <a:r>
              <a:rPr sz="5550" b="0" i="0" spc="0">
                <a:solidFill>
                  <a:srgbClr val="FFFFFF"/>
                </a:solidFill>
                <a:latin typeface="Manrope"/>
                <a:ea typeface="Manrope"/>
              </a:rPr>
              <a:t>Следующий шаг —</a:t>
            </a:r>
            <a:endParaRPr lang="en-US"/>
          </a:p>
        </p:txBody>
      </p:sp>
      <p:sp>
        <p:nvSpPr>
          <p:cNvPr id="185" name="Shape 185"/>
          <p:cNvSpPr/>
          <p:nvPr/>
        </p:nvSpPr>
        <p:spPr>
          <a:xfrm>
            <a:off x="533400" y="1644253"/>
            <a:ext cx="6600825" cy="8175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438"/>
              </a:lnSpc>
              <a:buNone/>
            </a:pPr>
            <a:r>
              <a:rPr sz="5550" b="0" i="0" spc="0">
                <a:solidFill>
                  <a:srgbClr val="FFFFFF"/>
                </a:solidFill>
                <a:latin typeface="Manrope"/>
                <a:ea typeface="Manrope"/>
              </a:rPr>
              <a:t>согласовать бриф</a:t>
            </a:r>
            <a:endParaRPr lang="en-US"/>
          </a:p>
        </p:txBody>
      </p:sp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0400" y="762000"/>
            <a:ext cx="419100" cy="66675"/>
          </a:xfrm>
          <a:prstGeom prst="rect">
            <a:avLst/>
          </a:prstGeom>
        </p:spPr>
      </p:pic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29950" y="552450"/>
            <a:ext cx="66675" cy="419100"/>
          </a:xfrm>
          <a:prstGeom prst="rect">
            <a:avLst/>
          </a:prstGeom>
        </p:spPr>
      </p:pic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87075" y="619125"/>
            <a:ext cx="285750" cy="285750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87075" y="619125"/>
            <a:ext cx="285750" cy="285750"/>
          </a:xfrm>
          <a:prstGeom prst="rect">
            <a:avLst/>
          </a:prstGeom>
        </p:spPr>
      </p:pic>
      <p:sp>
        <p:nvSpPr>
          <p:cNvPr id="186" name="Shape 186"/>
          <p:cNvSpPr/>
          <p:nvPr/>
        </p:nvSpPr>
        <p:spPr>
          <a:xfrm>
            <a:off x="571500" y="4486275"/>
            <a:ext cx="60674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7" name="Shape 187"/>
          <p:cNvSpPr/>
          <p:nvPr/>
        </p:nvSpPr>
        <p:spPr>
          <a:xfrm>
            <a:off x="533400" y="142875"/>
            <a:ext cx="3733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88" name="Shape 188"/>
          <p:cNvSpPr/>
          <p:nvPr/>
        </p:nvSpPr>
        <p:spPr>
          <a:xfrm>
            <a:off x="11049000" y="142875"/>
            <a:ext cx="6286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9" name="Shape 189"/>
          <p:cNvSpPr/>
          <p:nvPr/>
        </p:nvSpPr>
        <p:spPr>
          <a:xfrm>
            <a:off x="7524750" y="152400"/>
            <a:ext cx="2667000" cy="12144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57"/>
              </a:lnSpc>
              <a:buNone/>
            </a:pPr>
            <a:r>
              <a:rPr sz="825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0" name="Shape 190"/>
          <p:cNvSpPr/>
          <p:nvPr/>
        </p:nvSpPr>
        <p:spPr>
          <a:xfrm>
            <a:off x="571500" y="3143250"/>
            <a:ext cx="621030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Зафиксировать: Объём и критерии приёмки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Согласовать: Договор, оплату и календарь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Начать: После получения материалов</a:t>
            </a:r>
            <a:endParaRPr lang="en-US"/>
          </a:p>
        </p:txBody>
      </p:sp>
      <p:sp>
        <p:nvSpPr>
          <p:cNvPr id="191" name="Shape 19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kommercheskoe-predlozhenie-uslugi</dc:title>
  <dc:subject>Generated by Presenton export-core</dc:subject>
  <dc:creator>Presenton</dc:creator>
  <cp:lastModifiedBy>Presenton</cp:lastModifiedBy>
  <dcterms:created xsi:type="dcterms:W3CDTF">2026-10-21T07:59:25.463Z</dcterms:created>
  <dcterms:modified xsi:type="dcterms:W3CDTF">2026-10-21T07:59:25.463Z</dcterms:modified>
</cp:coreProperties>
</file>