
<file path=[Content_Types].xml><?xml version="1.0" encoding="utf-8"?>
<Types xmlns="http://schemas.openxmlformats.org/package/2006/content-types">
  <Default ContentType="application/vnd.openxmlformats-package.relationships+xml" Extension="rels"/>
  <Default ContentType="application/xml" Extension="xml"/>
  <Default ContentType="image/png" Extension="png"/>
  <Default ContentType="image/jpeg" Extension="jpeg"/>
  <Default ContentType="image/jpeg" Extension="jpg"/>
  <Default ContentType="video/mp4" Extension="mp4"/>
  <Override ContentType="application/vnd.openxmlformats-officedocument.presentationml.presentation.main+xml" PartName="/ppt/presentation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theme+xml" PartName="/ppt/theme/theme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presentationml.tableStyles+xml" PartName="/ppt/tableStyles.xml"/>
  <Override ContentType="application/vnd.openxmlformats-officedocument.presentationml.slide+xml" PartName="/ppt/slides/slide1.xml"/>
  <Override ContentType="application/vnd.openxmlformats-officedocument.presentationml.notesSlide+xml" PartName="/ppt/notesSlides/notesSlide1.xml"/>
  <Override ContentType="application/vnd.openxmlformats-officedocument.presentationml.slide+xml" PartName="/ppt/slides/slide2.xml"/>
  <Override ContentType="application/vnd.openxmlformats-officedocument.presentationml.notesSlide+xml" PartName="/ppt/notesSlides/notesSlide2.xml"/>
  <Override ContentType="application/vnd.openxmlformats-officedocument.presentationml.slide+xml" PartName="/ppt/slides/slide3.xml"/>
  <Override ContentType="application/vnd.openxmlformats-officedocument.presentationml.notesSlide+xml" PartName="/ppt/notesSlides/notesSlide3.xml"/>
  <Override ContentType="application/vnd.openxmlformats-officedocument.presentationml.slide+xml" PartName="/ppt/slides/slide4.xml"/>
  <Override ContentType="application/vnd.openxmlformats-officedocument.presentationml.notesSlide+xml" PartName="/ppt/notesSlides/notesSlide4.xml"/>
  <Override ContentType="application/vnd.openxmlformats-officedocument.presentationml.slide+xml" PartName="/ppt/slides/slide5.xml"/>
  <Override ContentType="application/vnd.openxmlformats-officedocument.presentationml.notesSlide+xml" PartName="/ppt/notesSlides/notesSlide5.xml"/>
  <Override ContentType="application/vnd.openxmlformats-officedocument.presentationml.notesMaster+xml" PartName="/ppt/notesMasters/notesMaster1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theme+xml" PartName="/ppt/theme/theme2.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 xmlns:a="http://schemas.openxmlformats.org/drawingml/2006/main">
    <a:defPPr>
      <a:defRPr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>
      <p:cViewPr varScale="1">
        <p:scale>
          <a:sx n="90" d="100"/>
          <a:sy n="90" d="100"/>
        </p:scale>
        <p:origin x="12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1" Type="http://schemas.openxmlformats.org/officeDocument/2006/relationships/notesMaster" Target="notesMasters/notesMaster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hf dt="0" hdr="0" ftr="0" sldNum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600200"/>
            <a:ext cx="5486400" cy="3086100"/>
          </a:xfrm>
        </p:spPr>
      </p:sp>
      <p:sp>
        <p:nvSpPr>
          <p:cNvPr id="3" name="Notes Placeholder 1"/>
          <p:cNvSpPr>
            <a:spLocks noGrp="1"/>
          </p:cNvSpPr>
          <p:nvPr>
            <p:ph type="body" idx="1"/>
          </p:nvPr>
        </p:nvSpPr>
        <p:spPr>
          <a:xfrm>
            <a:off x="685800" y="4800600"/>
            <a:ext cx="5486400" cy="3600450"/>
          </a:xfrm>
        </p:spPr>
        <p:txBody>
          <a:bodyPr/>
          <a:lstStyle/>
          <a:p>
            <a:r>
              <a:rPr lang="en-US" dirty="0"/>
              <a:t>Проект посвящён сокращению расхода бумаги в классе. Актуальность темы связана с лишней печатью: бумага расходуется там, где её можно использовать бережнее. Далее будут рассмотрены проблема, цель, задачи и практический результат проекта.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600200"/>
            <a:ext cx="5486400" cy="3086100"/>
          </a:xfrm>
        </p:spPr>
      </p:sp>
      <p:sp>
        <p:nvSpPr>
          <p:cNvPr id="3" name="Notes Placeholder 1"/>
          <p:cNvSpPr>
            <a:spLocks noGrp="1"/>
          </p:cNvSpPr>
          <p:nvPr>
            <p:ph type="body" idx="1"/>
          </p:nvPr>
        </p:nvSpPr>
        <p:spPr>
          <a:xfrm>
            <a:off x="685800" y="4800600"/>
            <a:ext cx="5486400" cy="3600450"/>
          </a:xfrm>
        </p:spPr>
        <p:txBody>
          <a:bodyPr/>
          <a:lstStyle/>
          <a:p>
            <a:r>
              <a:rPr lang="en-US" dirty="0"/>
              <a:t>Эксперимент проверяет, сократят ли двусторонняя печать и электронные черновики расход бумаги. Сначала нужно зафиксировать число использованных листов за неделю до изменений, затем внедрить оба способа и измерить расход за неделю после. Сравнение этих двух периодов покажет изменение, но само по себе не разделит эффект каждого из двух способов.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600200"/>
            <a:ext cx="5486400" cy="3086100"/>
          </a:xfrm>
        </p:spPr>
      </p:sp>
      <p:sp>
        <p:nvSpPr>
          <p:cNvPr id="3" name="Notes Placeholder 1"/>
          <p:cNvSpPr>
            <a:spLocks noGrp="1"/>
          </p:cNvSpPr>
          <p:nvPr>
            <p:ph type="body" idx="1"/>
          </p:nvPr>
        </p:nvSpPr>
        <p:spPr>
          <a:xfrm>
            <a:off x="685800" y="4800600"/>
            <a:ext cx="5486400" cy="3600450"/>
          </a:xfrm>
        </p:spPr>
        <p:txBody>
          <a:bodyPr/>
          <a:lstStyle/>
          <a:p>
            <a:r>
              <a:rPr lang="en-US" dirty="0"/>
              <a:t>Показан учебный пример сравнения расхода бумаги до и после изменений: количество использованных листов снизилось с 1200 до 900. Это соответствует сокращению на 25%. Данные иллюстративные и не должны трактоваться как результаты реального исследования.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600200"/>
            <a:ext cx="5486400" cy="3086100"/>
          </a:xfrm>
        </p:spPr>
      </p:sp>
      <p:sp>
        <p:nvSpPr>
          <p:cNvPr id="3" name="Notes Placeholder 1"/>
          <p:cNvSpPr>
            <a:spLocks noGrp="1"/>
          </p:cNvSpPr>
          <p:nvPr>
            <p:ph type="body" idx="1"/>
          </p:nvPr>
        </p:nvSpPr>
        <p:spPr>
          <a:xfrm>
            <a:off x="685800" y="4800600"/>
            <a:ext cx="5486400" cy="3600450"/>
          </a:xfrm>
        </p:spPr>
        <p:txBody>
          <a:bodyPr/>
          <a:lstStyle/>
          <a:p>
            <a:r>
              <a:rPr lang="en-US" dirty="0"/>
              <a:t>В учебном примере после внедрения двусторонней печати и электронных черновиков бумаги стало расходоваться меньше. Эти меры могут помочь классу сократить объём печати. Вывод относится к описанному примеру; количественные данные не представлены.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600200"/>
            <a:ext cx="5486400" cy="3086100"/>
          </a:xfrm>
        </p:spPr>
      </p:sp>
      <p:sp>
        <p:nvSpPr>
          <p:cNvPr id="3" name="Notes Placeholder 1"/>
          <p:cNvSpPr>
            <a:spLocks noGrp="1"/>
          </p:cNvSpPr>
          <p:nvPr>
            <p:ph type="body" idx="1"/>
          </p:nvPr>
        </p:nvSpPr>
        <p:spPr>
          <a:xfrm>
            <a:off x="685800" y="4800600"/>
            <a:ext cx="5486400" cy="3600450"/>
          </a:xfrm>
        </p:spPr>
        <p:txBody>
          <a:bodyPr/>
          <a:lstStyle/>
          <a:p>
            <a:r>
              <a:rPr lang="en-US" dirty="0"/>
              <a:t>Продолжим эксперимент и будем отслеживать расход бумаги в следующие недели. Для каждого периода отдельно зафиксируем применённые меры. Это позволит сопоставить результаты и понять, какие меры работают лучше.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 sz="half"/>
          </p:nvPr>
        </p:nvSpPr>
        <p:spPr/>
        <p:txBody>
          <a:bodyPr/>
          <a:lstStyle/>
          <a:p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 sz="quarter"/>
          </p:nvPr>
        </p:nvSpPr>
        <p:spPr/>
        <p:txBody>
          <a:bodyPr/>
          <a:lstStyle/>
          <a:p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dt="0" hdr="0" ftr="0" sldNum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indent="-228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1.png"/><Relationship Id="rId3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2.jpg"/><Relationship Id="rId3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5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495300" y="447675"/>
            <a:ext cx="11201400" cy="154677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180"/>
              </a:lnSpc>
              <a:buNone/>
            </a:pPr>
            <a:r>
              <a:rPr sz="10500" b="1" i="0" spc="0">
                <a:solidFill>
                  <a:srgbClr val="DAD4C4"/>
                </a:solidFill>
                <a:latin typeface="Oswald"/>
                <a:ea typeface="Oswald"/>
              </a:rPr>
              <a:t>Меньше бумаги</a:t>
            </a:r>
            <a:endParaRPr lang="en-US"/>
          </a:p>
        </p:txBody>
      </p:sp>
      <p:sp>
        <p:nvSpPr>
          <p:cNvPr id="3" name="Shape 3"/>
          <p:cNvSpPr/>
          <p:nvPr/>
        </p:nvSpPr>
        <p:spPr>
          <a:xfrm>
            <a:off x="4171950" y="1762125"/>
            <a:ext cx="3905250" cy="3581400"/>
          </a:xfrm>
          <a:prstGeom prst="rect">
            <a:avLst/>
          </a:prstGeom>
          <a:solidFill>
            <a:srgbClr val="FBF5EB">
              <a:alpha val="97000"/>
            </a:srgbClr>
          </a:solidFill>
        </p:spPr>
        <p:txBody>
          <a:bodyPr/>
          <a:lstStyle/>
          <a:p/>
        </p:txBody>
      </p:sp>
      <p:sp>
        <p:nvSpPr>
          <p:cNvPr id="4" name="Shape 4"/>
          <p:cNvSpPr/>
          <p:nvPr/>
        </p:nvSpPr>
        <p:spPr>
          <a:xfrm>
            <a:off x="4343400" y="1943100"/>
            <a:ext cx="3609975" cy="16564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05"/>
              </a:lnSpc>
              <a:buNone/>
            </a:pPr>
            <a:r>
              <a:rPr sz="1125" b="1" i="0">
                <a:solidFill>
                  <a:srgbClr val="171B1B"/>
                </a:solidFill>
                <a:latin typeface="Manrope"/>
                <a:ea typeface="Manrope"/>
              </a:rPr>
              <a:t>Учебный проект</a:t>
            </a:r>
            <a:endParaRPr lang="en-US"/>
          </a:p>
        </p:txBody>
      </p:sp>
      <p:sp>
        <p:nvSpPr>
          <p:cNvPr id="5" name="Shape 5"/>
          <p:cNvSpPr/>
          <p:nvPr/>
        </p:nvSpPr>
        <p:spPr>
          <a:xfrm>
            <a:off x="4343400" y="2543175"/>
            <a:ext cx="3609975" cy="106025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88"/>
              </a:lnSpc>
              <a:buNone/>
            </a:pPr>
            <a:r>
              <a:rPr sz="1800" b="0" i="0">
                <a:solidFill>
                  <a:srgbClr val="171B1B"/>
                </a:solidFill>
                <a:latin typeface="Manrope"/>
                <a:ea typeface="Manrope"/>
              </a:rPr>
              <a:t>Как сократить расход бумаги в классе: меньше лишней печати — бережнее использование ресурсов.</a:t>
            </a:r>
            <a:endParaRPr lang="en-US"/>
          </a:p>
        </p:txBody>
      </p:sp>
      <p:sp>
        <p:nvSpPr>
          <p:cNvPr id="6" name="Shape 6"/>
          <p:cNvSpPr/>
          <p:nvPr/>
        </p:nvSpPr>
        <p:spPr>
          <a:xfrm>
            <a:off x="4343400" y="4848225"/>
            <a:ext cx="1695450" cy="409575"/>
          </a:xfrm>
          <a:prstGeom prst="rect">
            <a:avLst/>
          </a:prstGeom>
          <a:solidFill>
            <a:srgbClr val="171B1B"/>
          </a:solidFill>
        </p:spPr>
        <p:txBody>
          <a:bodyPr/>
          <a:lstStyle/>
          <a:p/>
        </p:txBody>
      </p:sp>
      <p:sp>
        <p:nvSpPr>
          <p:cNvPr id="7" name="Shape 7"/>
          <p:cNvSpPr/>
          <p:nvPr/>
        </p:nvSpPr>
        <p:spPr>
          <a:xfrm>
            <a:off x="4467225" y="4943475"/>
            <a:ext cx="1457325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1" i="0">
                <a:solidFill>
                  <a:srgbClr val="FFFFFF"/>
                </a:solidFill>
                <a:latin typeface="Manrope"/>
                <a:ea typeface="Manrope"/>
              </a:rPr>
              <a:t>Проблема</a:t>
            </a:r>
            <a:endParaRPr lang="en-US"/>
          </a:p>
        </p:txBody>
      </p:sp>
      <p:sp>
        <p:nvSpPr>
          <p:cNvPr id="8" name="Shape 8"/>
          <p:cNvSpPr/>
          <p:nvPr/>
        </p:nvSpPr>
        <p:spPr>
          <a:xfrm>
            <a:off x="6134100" y="4848225"/>
            <a:ext cx="1809750" cy="409575"/>
          </a:xfrm>
          <a:prstGeom prst="rect">
            <a:avLst/>
          </a:prstGeom>
          <a:solidFill>
            <a:srgbClr val="F4A043"/>
          </a:solidFill>
        </p:spPr>
        <p:txBody>
          <a:bodyPr/>
          <a:lstStyle/>
          <a:p/>
        </p:txBody>
      </p:sp>
      <p:sp>
        <p:nvSpPr>
          <p:cNvPr id="9" name="Shape 9"/>
          <p:cNvSpPr/>
          <p:nvPr/>
        </p:nvSpPr>
        <p:spPr>
          <a:xfrm>
            <a:off x="6257925" y="4943475"/>
            <a:ext cx="1571625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1" i="0">
                <a:solidFill>
                  <a:srgbClr val="171B1B"/>
                </a:solidFill>
                <a:latin typeface="Manrope"/>
                <a:ea typeface="Manrope"/>
              </a:rPr>
              <a:t>Цель проекта</a:t>
            </a:r>
            <a:endParaRPr lang="en-US"/>
          </a:p>
        </p:txBody>
      </p:sp>
      <p:sp>
        <p:nvSpPr>
          <p:cNvPr id="10" name="Shape 10"/>
          <p:cNvSpPr/>
          <p:nvPr/>
        </p:nvSpPr>
        <p:spPr>
          <a:xfrm>
            <a:off x="533400" y="6543675"/>
            <a:ext cx="5553075" cy="11043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870"/>
              </a:lnSpc>
              <a:buNone/>
            </a:pPr>
            <a:r>
              <a:rPr sz="750" b="0" i="0">
                <a:solidFill>
                  <a:srgbClr val="171B1B"/>
                </a:solidFill>
                <a:latin typeface="Manrope"/>
                <a:ea typeface="Manrope"/>
              </a:rPr>
              <a:t>Учебная работа</a:t>
            </a:r>
            <a:endParaRPr lang="en-US"/>
          </a:p>
        </p:txBody>
      </p:sp>
      <p:sp>
        <p:nvSpPr>
          <p:cNvPr id="11" name="Shape 11"/>
          <p:cNvSpPr/>
          <p:nvPr/>
        </p:nvSpPr>
        <p:spPr>
          <a:xfrm>
            <a:off x="11115675" y="6543675"/>
            <a:ext cx="514350" cy="11043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870"/>
              </a:lnSpc>
              <a:buNone/>
            </a:pPr>
            <a:r>
              <a:rPr sz="750" b="0" i="0">
                <a:solidFill>
                  <a:srgbClr val="171B1B"/>
                </a:solidFill>
                <a:latin typeface="Manrope"/>
                <a:ea typeface="Manrope"/>
              </a:rPr>
              <a:t>P.01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5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/>
          <p:nvPr/>
        </p:nvSpPr>
        <p:spPr>
          <a:xfrm>
            <a:off x="533400" y="628650"/>
            <a:ext cx="11068050" cy="5302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176"/>
              </a:lnSpc>
              <a:buNone/>
            </a:pPr>
            <a:r>
              <a:rPr sz="3600" b="0" i="0" spc="0">
                <a:solidFill>
                  <a:srgbClr val="171B1B"/>
                </a:solidFill>
                <a:latin typeface="Playfair Display"/>
                <a:ea typeface="Playfair Display"/>
              </a:rPr>
              <a:t>План эксперимента</a:t>
            </a:r>
            <a:endParaRPr lang="en-US"/>
          </a:p>
        </p:txBody>
      </p:sp>
      <p:pic>
        <p:nvPicPr>
          <p:cNvPr id="100" name="Presenton Native Image 1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3484066" y="2552700"/>
            <a:ext cx="5176157" cy="3019425"/>
          </a:xfrm>
          <a:prstGeom prst="rect">
            <a:avLst/>
          </a:prstGeom>
        </p:spPr>
      </p:pic>
      <p:sp>
        <p:nvSpPr>
          <p:cNvPr id="13" name="Shape 13"/>
          <p:cNvSpPr/>
          <p:nvPr/>
        </p:nvSpPr>
        <p:spPr>
          <a:xfrm>
            <a:off x="533400" y="6543675"/>
            <a:ext cx="5553075" cy="11043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870"/>
              </a:lnSpc>
              <a:buNone/>
            </a:pPr>
            <a:r>
              <a:rPr sz="750" b="0" i="0">
                <a:solidFill>
                  <a:srgbClr val="171B1B"/>
                </a:solidFill>
                <a:latin typeface="Manrope"/>
                <a:ea typeface="Manrope"/>
              </a:rPr>
              <a:t>Эксперимент</a:t>
            </a:r>
            <a:endParaRPr lang="en-US"/>
          </a:p>
        </p:txBody>
      </p:sp>
      <p:sp>
        <p:nvSpPr>
          <p:cNvPr id="14" name="Shape 14"/>
          <p:cNvSpPr/>
          <p:nvPr/>
        </p:nvSpPr>
        <p:spPr>
          <a:xfrm>
            <a:off x="11115675" y="6543675"/>
            <a:ext cx="514350" cy="11043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870"/>
              </a:lnSpc>
              <a:buNone/>
            </a:pPr>
            <a:r>
              <a:rPr sz="750" b="0" i="0">
                <a:solidFill>
                  <a:srgbClr val="171B1B"/>
                </a:solidFill>
                <a:latin typeface="Manrope"/>
                <a:ea typeface="Manrope"/>
              </a:rPr>
              <a:t>P.11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5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Presenton Native Image 2" descr=""/>
          <p:cNvPicPr/>
          <p:nvPr/>
        </p:nvPicPr>
        <p:blipFill>
          <a:blip r:embed="rId2" cstate="none"/>
          <a:srcRect t="40747" b="40747"/>
          <a:stretch>
            <a:fillRect/>
          </a:stretch>
        </p:blipFill>
        <p:spPr>
          <a:xfrm>
            <a:off x="533400" y="600075"/>
            <a:ext cx="6124575" cy="1133475"/>
          </a:xfrm>
          <a:prstGeom prst="rect">
            <a:avLst/>
          </a:prstGeom>
        </p:spPr>
      </p:pic>
      <p:sp>
        <p:nvSpPr>
          <p:cNvPr id="15" name="Shape 15"/>
          <p:cNvSpPr/>
          <p:nvPr/>
        </p:nvSpPr>
        <p:spPr>
          <a:xfrm>
            <a:off x="533400" y="600075"/>
            <a:ext cx="6124575" cy="1133475"/>
          </a:xfrm>
          <a:prstGeom prst="rect">
            <a:avLst/>
          </a:prstGeom>
          <a:solidFill>
            <a:srgbClr val="CF557E">
              <a:alpha val="27000"/>
            </a:srgbClr>
          </a:solidFill>
        </p:spPr>
        <p:txBody>
          <a:bodyPr/>
          <a:lstStyle/>
          <a:p/>
        </p:txBody>
      </p:sp>
      <p:sp>
        <p:nvSpPr>
          <p:cNvPr id="16" name="Shape 16"/>
          <p:cNvSpPr/>
          <p:nvPr/>
        </p:nvSpPr>
        <p:spPr>
          <a:xfrm>
            <a:off x="6657975" y="600075"/>
            <a:ext cx="4953000" cy="1133475"/>
          </a:xfrm>
          <a:prstGeom prst="rect">
            <a:avLst/>
          </a:prstGeom>
          <a:solidFill>
            <a:srgbClr val="171B1B"/>
          </a:solidFill>
        </p:spPr>
        <p:txBody>
          <a:bodyPr/>
          <a:lstStyle/>
          <a:p/>
        </p:txBody>
      </p:sp>
      <p:sp>
        <p:nvSpPr>
          <p:cNvPr id="17" name="Shape 17"/>
          <p:cNvSpPr/>
          <p:nvPr/>
        </p:nvSpPr>
        <p:spPr>
          <a:xfrm>
            <a:off x="752475" y="695325"/>
            <a:ext cx="5600700" cy="69606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481"/>
              </a:lnSpc>
              <a:buNone/>
            </a:pPr>
            <a:r>
              <a:rPr sz="4725" b="1" i="0" spc="0">
                <a:solidFill>
                  <a:srgbClr val="FFFFFF"/>
                </a:solidFill>
                <a:latin typeface="Oswald"/>
                <a:ea typeface="Oswald"/>
              </a:rPr>
              <a:t>1200</a:t>
            </a:r>
            <a:endParaRPr lang="en-US"/>
          </a:p>
        </p:txBody>
      </p:sp>
      <p:sp>
        <p:nvSpPr>
          <p:cNvPr id="18" name="Shape 18"/>
          <p:cNvSpPr/>
          <p:nvPr/>
        </p:nvSpPr>
        <p:spPr>
          <a:xfrm>
            <a:off x="6905625" y="695325"/>
            <a:ext cx="4419600" cy="69606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481"/>
              </a:lnSpc>
              <a:buNone/>
            </a:pPr>
            <a:r>
              <a:rPr sz="4725" b="1" i="0" spc="0">
                <a:solidFill>
                  <a:srgbClr val="FFFFFF"/>
                </a:solidFill>
                <a:latin typeface="Oswald"/>
                <a:ea typeface="Oswald"/>
              </a:rPr>
              <a:t>900</a:t>
            </a:r>
            <a:endParaRPr lang="en-US"/>
          </a:p>
        </p:txBody>
      </p:sp>
      <p:sp>
        <p:nvSpPr>
          <p:cNvPr id="19" name="Shape 19"/>
          <p:cNvSpPr/>
          <p:nvPr/>
        </p:nvSpPr>
        <p:spPr>
          <a:xfrm>
            <a:off x="561975" y="1924050"/>
            <a:ext cx="6134100" cy="1988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566"/>
              </a:lnSpc>
              <a:buNone/>
            </a:pPr>
            <a:r>
              <a:rPr sz="1350" b="0" i="0">
                <a:solidFill>
                  <a:srgbClr val="171B1B"/>
                </a:solidFill>
                <a:latin typeface="Manrope"/>
                <a:ea typeface="Manrope"/>
              </a:rPr>
              <a:t>До изменений: использовано листов</a:t>
            </a:r>
            <a:endParaRPr lang="en-US"/>
          </a:p>
        </p:txBody>
      </p:sp>
      <p:sp>
        <p:nvSpPr>
          <p:cNvPr id="20" name="Shape 20"/>
          <p:cNvSpPr/>
          <p:nvPr/>
        </p:nvSpPr>
        <p:spPr>
          <a:xfrm>
            <a:off x="6886575" y="1924050"/>
            <a:ext cx="4638675" cy="1988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566"/>
              </a:lnSpc>
              <a:buNone/>
            </a:pPr>
            <a:r>
              <a:rPr sz="1350" b="0" i="0">
                <a:solidFill>
                  <a:srgbClr val="171B1B"/>
                </a:solidFill>
                <a:latin typeface="Manrope"/>
                <a:ea typeface="Manrope"/>
              </a:rPr>
              <a:t>После изменений: использовано листов</a:t>
            </a:r>
            <a:endParaRPr lang="en-US"/>
          </a:p>
        </p:txBody>
      </p:sp>
      <p:sp>
        <p:nvSpPr>
          <p:cNvPr id="21" name="Shape 21"/>
          <p:cNvSpPr/>
          <p:nvPr/>
        </p:nvSpPr>
        <p:spPr>
          <a:xfrm>
            <a:off x="1343025" y="3390900"/>
            <a:ext cx="9525000" cy="50824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002"/>
              </a:lnSpc>
              <a:buNone/>
            </a:pPr>
            <a:r>
              <a:rPr sz="3450" b="0" i="0" spc="0">
                <a:solidFill>
                  <a:srgbClr val="171B1B"/>
                </a:solidFill>
                <a:latin typeface="Playfair Display"/>
                <a:ea typeface="Playfair Display"/>
              </a:rPr>
              <a:t>Сэкономили 300 листов за неделю</a:t>
            </a:r>
            <a:endParaRPr lang="en-US"/>
          </a:p>
        </p:txBody>
      </p:sp>
      <p:sp>
        <p:nvSpPr>
          <p:cNvPr id="22" name="Shape 22"/>
          <p:cNvSpPr/>
          <p:nvPr/>
        </p:nvSpPr>
        <p:spPr>
          <a:xfrm>
            <a:off x="533400" y="6191250"/>
            <a:ext cx="1011555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Учебный пример; данные слайда</a:t>
            </a:r>
            <a:endParaRPr lang="en-US"/>
          </a:p>
        </p:txBody>
      </p:sp>
      <p:sp>
        <p:nvSpPr>
          <p:cNvPr id="23" name="Shape 23"/>
          <p:cNvSpPr/>
          <p:nvPr/>
        </p:nvSpPr>
        <p:spPr>
          <a:xfrm>
            <a:off x="533400" y="6543675"/>
            <a:ext cx="5553075" cy="11043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870"/>
              </a:lnSpc>
              <a:buNone/>
            </a:pPr>
            <a:r>
              <a:rPr sz="750" b="0" i="0">
                <a:solidFill>
                  <a:srgbClr val="171B1B"/>
                </a:solidFill>
                <a:latin typeface="Manrope"/>
                <a:ea typeface="Manrope"/>
              </a:rPr>
              <a:t>Результаты эксперимента</a:t>
            </a:r>
            <a:endParaRPr lang="en-US"/>
          </a:p>
        </p:txBody>
      </p:sp>
      <p:sp>
        <p:nvSpPr>
          <p:cNvPr id="24" name="Shape 24"/>
          <p:cNvSpPr/>
          <p:nvPr/>
        </p:nvSpPr>
        <p:spPr>
          <a:xfrm>
            <a:off x="11115675" y="6543675"/>
            <a:ext cx="514350" cy="11043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870"/>
              </a:lnSpc>
              <a:buNone/>
            </a:pPr>
            <a:r>
              <a:rPr sz="750" b="0" i="0">
                <a:solidFill>
                  <a:srgbClr val="171B1B"/>
                </a:solidFill>
                <a:latin typeface="Manrope"/>
                <a:ea typeface="Manrope"/>
              </a:rPr>
              <a:t>P.07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5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/>
          <p:nvPr/>
        </p:nvSpPr>
        <p:spPr>
          <a:xfrm>
            <a:off x="1695450" y="2000250"/>
            <a:ext cx="8820150" cy="67389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307"/>
              </a:lnSpc>
              <a:buNone/>
            </a:pPr>
            <a:r>
              <a:rPr sz="4575" b="0" i="0" spc="0">
                <a:solidFill>
                  <a:srgbClr val="171B1B"/>
                </a:solidFill>
                <a:latin typeface="Playfair Display"/>
                <a:ea typeface="Playfair Display"/>
              </a:rPr>
              <a:t>Вывод</a:t>
            </a:r>
            <a:endParaRPr lang="en-US"/>
          </a:p>
        </p:txBody>
      </p:sp>
      <p:sp>
        <p:nvSpPr>
          <p:cNvPr id="26" name="Shape 26"/>
          <p:cNvSpPr/>
          <p:nvPr/>
        </p:nvSpPr>
        <p:spPr>
          <a:xfrm>
            <a:off x="2076450" y="3209925"/>
            <a:ext cx="8058150" cy="7069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784"/>
              </a:lnSpc>
              <a:buNone/>
            </a:pPr>
            <a:r>
              <a:rPr sz="2400" b="0" i="0">
                <a:solidFill>
                  <a:srgbClr val="171B1B"/>
                </a:solidFill>
                <a:latin typeface="Playfair Display"/>
                <a:ea typeface="Playfair Display"/>
              </a:rPr>
              <a:t>Двусторонняя печать и электронные черновики помогли сократить расход бумаги.</a:t>
            </a:r>
            <a:endParaRPr lang="en-US"/>
          </a:p>
        </p:txBody>
      </p:sp>
      <p:sp>
        <p:nvSpPr>
          <p:cNvPr id="27" name="Shape 27"/>
          <p:cNvSpPr/>
          <p:nvPr/>
        </p:nvSpPr>
        <p:spPr>
          <a:xfrm>
            <a:off x="1533525" y="1685925"/>
            <a:ext cx="76200" cy="209550"/>
          </a:xfrm>
          <a:prstGeom prst="rect">
            <a:avLst/>
          </a:prstGeom>
          <a:solidFill>
            <a:srgbClr val="171B1B"/>
          </a:solidFill>
        </p:spPr>
        <p:txBody>
          <a:bodyPr/>
          <a:lstStyle/>
          <a:p/>
        </p:txBody>
      </p:sp>
      <p:sp>
        <p:nvSpPr>
          <p:cNvPr id="28" name="Shape 28"/>
          <p:cNvSpPr/>
          <p:nvPr/>
        </p:nvSpPr>
        <p:spPr>
          <a:xfrm>
            <a:off x="10563225" y="1685925"/>
            <a:ext cx="76200" cy="209550"/>
          </a:xfrm>
          <a:prstGeom prst="rect">
            <a:avLst/>
          </a:prstGeom>
          <a:solidFill>
            <a:srgbClr val="171B1B"/>
          </a:solidFill>
        </p:spPr>
        <p:txBody>
          <a:bodyPr/>
          <a:lstStyle/>
          <a:p/>
        </p:txBody>
      </p:sp>
      <p:sp>
        <p:nvSpPr>
          <p:cNvPr id="29" name="Shape 29"/>
          <p:cNvSpPr/>
          <p:nvPr/>
        </p:nvSpPr>
        <p:spPr>
          <a:xfrm>
            <a:off x="1533525" y="5238750"/>
            <a:ext cx="76200" cy="209550"/>
          </a:xfrm>
          <a:prstGeom prst="rect">
            <a:avLst/>
          </a:prstGeom>
          <a:solidFill>
            <a:srgbClr val="171B1B"/>
          </a:solidFill>
        </p:spPr>
        <p:txBody>
          <a:bodyPr/>
          <a:lstStyle/>
          <a:p/>
        </p:txBody>
      </p:sp>
      <p:sp>
        <p:nvSpPr>
          <p:cNvPr id="30" name="Shape 30"/>
          <p:cNvSpPr/>
          <p:nvPr/>
        </p:nvSpPr>
        <p:spPr>
          <a:xfrm>
            <a:off x="10563225" y="5238750"/>
            <a:ext cx="76200" cy="209550"/>
          </a:xfrm>
          <a:prstGeom prst="rect">
            <a:avLst/>
          </a:prstGeom>
          <a:solidFill>
            <a:srgbClr val="171B1B"/>
          </a:solidFill>
        </p:spPr>
        <p:txBody>
          <a:bodyPr/>
          <a:lstStyle/>
          <a:p/>
        </p:txBody>
      </p:sp>
      <p:sp>
        <p:nvSpPr>
          <p:cNvPr id="31" name="Shape 31"/>
          <p:cNvSpPr/>
          <p:nvPr/>
        </p:nvSpPr>
        <p:spPr>
          <a:xfrm>
            <a:off x="533400" y="6543675"/>
            <a:ext cx="5553075" cy="11043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870"/>
              </a:lnSpc>
              <a:buNone/>
            </a:pPr>
            <a:r>
              <a:rPr sz="750" b="0" i="0">
                <a:solidFill>
                  <a:srgbClr val="171B1B"/>
                </a:solidFill>
                <a:latin typeface="Manrope"/>
                <a:ea typeface="Manrope"/>
              </a:rPr>
              <a:t>Учебный пример</a:t>
            </a:r>
            <a:endParaRPr lang="en-US"/>
          </a:p>
        </p:txBody>
      </p:sp>
      <p:sp>
        <p:nvSpPr>
          <p:cNvPr id="32" name="Shape 32"/>
          <p:cNvSpPr/>
          <p:nvPr/>
        </p:nvSpPr>
        <p:spPr>
          <a:xfrm>
            <a:off x="11115675" y="6543675"/>
            <a:ext cx="514350" cy="11043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870"/>
              </a:lnSpc>
              <a:buNone/>
            </a:pPr>
            <a:r>
              <a:rPr sz="750" b="0" i="0">
                <a:solidFill>
                  <a:srgbClr val="171B1B"/>
                </a:solidFill>
                <a:latin typeface="Manrope"/>
                <a:ea typeface="Manrope"/>
              </a:rPr>
              <a:t>P.02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5E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/>
          <p:nvPr/>
        </p:nvSpPr>
        <p:spPr>
          <a:xfrm>
            <a:off x="533400" y="742950"/>
            <a:ext cx="10953750" cy="133692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527"/>
              </a:lnSpc>
              <a:buNone/>
            </a:pPr>
            <a:r>
              <a:rPr sz="9075" b="1" i="0" spc="0">
                <a:solidFill>
                  <a:srgbClr val="171B1B"/>
                </a:solidFill>
                <a:latin typeface="Oswald"/>
                <a:ea typeface="Oswald"/>
              </a:rPr>
              <a:t>Следующий шаг</a:t>
            </a:r>
            <a:endParaRPr lang="en-US"/>
          </a:p>
        </p:txBody>
      </p:sp>
      <p:sp>
        <p:nvSpPr>
          <p:cNvPr id="34" name="Shape 34"/>
          <p:cNvSpPr/>
          <p:nvPr/>
        </p:nvSpPr>
        <p:spPr>
          <a:xfrm>
            <a:off x="590550" y="4667250"/>
            <a:ext cx="10848975" cy="45288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567"/>
              </a:lnSpc>
              <a:buNone/>
            </a:pPr>
            <a:r>
              <a:rPr sz="3075" b="0" i="0" spc="0">
                <a:solidFill>
                  <a:srgbClr val="171B1B"/>
                </a:solidFill>
                <a:latin typeface="Playfair Display"/>
                <a:ea typeface="Playfair Display"/>
              </a:rPr>
              <a:t>Продолжить эксперимент</a:t>
            </a:r>
            <a:endParaRPr lang="en-US"/>
          </a:p>
        </p:txBody>
      </p:sp>
      <p:sp>
        <p:nvSpPr>
          <p:cNvPr id="35" name="Shape 35"/>
          <p:cNvSpPr/>
          <p:nvPr/>
        </p:nvSpPr>
        <p:spPr>
          <a:xfrm>
            <a:off x="590550" y="5743575"/>
            <a:ext cx="5372100" cy="495300"/>
          </a:xfrm>
          <a:prstGeom prst="rect">
            <a:avLst/>
          </a:prstGeom>
          <a:solidFill>
            <a:srgbClr val="F4A043"/>
          </a:solidFill>
        </p:spPr>
        <p:txBody>
          <a:bodyPr/>
          <a:lstStyle/>
          <a:p/>
        </p:txBody>
      </p:sp>
      <p:sp>
        <p:nvSpPr>
          <p:cNvPr id="36" name="Shape 36"/>
          <p:cNvSpPr/>
          <p:nvPr/>
        </p:nvSpPr>
        <p:spPr>
          <a:xfrm>
            <a:off x="762000" y="5867400"/>
            <a:ext cx="5048250" cy="23202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27"/>
              </a:lnSpc>
              <a:buNone/>
            </a:pPr>
            <a:r>
              <a:rPr sz="1575" b="0" i="0">
                <a:solidFill>
                  <a:srgbClr val="171B1B"/>
                </a:solidFill>
                <a:latin typeface="Manrope"/>
                <a:ea typeface="Manrope"/>
              </a:rPr>
              <a:t>Вопросы и предложения</a:t>
            </a:r>
            <a:endParaRPr lang="en-US"/>
          </a:p>
        </p:txBody>
      </p:sp>
      <p:sp>
        <p:nvSpPr>
          <p:cNvPr id="37" name="Shape 37"/>
          <p:cNvSpPr/>
          <p:nvPr/>
        </p:nvSpPr>
        <p:spPr>
          <a:xfrm>
            <a:off x="533400" y="6543675"/>
            <a:ext cx="5553075" cy="11043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870"/>
              </a:lnSpc>
              <a:buNone/>
            </a:pPr>
            <a:r>
              <a:rPr sz="750" b="0" i="0">
                <a:solidFill>
                  <a:srgbClr val="171B1B"/>
                </a:solidFill>
                <a:latin typeface="Manrope"/>
                <a:ea typeface="Manrope"/>
              </a:rPr>
              <a:t>Сравнивать расход бумаги по неделям</a:t>
            </a:r>
            <a:endParaRPr lang="en-US"/>
          </a:p>
        </p:txBody>
      </p:sp>
      <p:sp>
        <p:nvSpPr>
          <p:cNvPr id="38" name="Shape 38"/>
          <p:cNvSpPr/>
          <p:nvPr/>
        </p:nvSpPr>
        <p:spPr>
          <a:xfrm>
            <a:off x="11115675" y="6543675"/>
            <a:ext cx="514350" cy="11043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870"/>
              </a:lnSpc>
              <a:buNone/>
            </a:pPr>
            <a:r>
              <a:rPr sz="750" b="0" i="0">
                <a:solidFill>
                  <a:srgbClr val="171B1B"/>
                </a:solidFill>
                <a:latin typeface="Manrope"/>
                <a:ea typeface="Manrope"/>
              </a:rPr>
              <a:t>P.12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102000"/>
                <a:satMod val="103000"/>
                <a:tint val="94000"/>
              </a:schemeClr>
            </a:gs>
            <a:gs pos="50000">
              <a:schemeClr val="phClr">
                <a:lumMod val="100000"/>
                <a:satMod val="11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lumMod val="102000"/>
                <a:satMod val="150000"/>
                <a:tint val="93000"/>
                <a:shade val="98000"/>
              </a:schemeClr>
            </a:gs>
            <a:gs pos="50000">
              <a:schemeClr val="phClr">
                <a:lumMod val="103000"/>
                <a:satMod val="130000"/>
                <a:tint val="98000"/>
                <a:shade val="90000"/>
              </a:schemeClr>
            </a:gs>
            <a:gs pos="100000">
              <a:schemeClr val="phClr">
                <a:satMod val="120000"/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102000"/>
                <a:satMod val="103000"/>
                <a:tint val="94000"/>
              </a:schemeClr>
            </a:gs>
            <a:gs pos="50000">
              <a:schemeClr val="phClr">
                <a:lumMod val="100000"/>
                <a:satMod val="11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lumMod val="102000"/>
                <a:satMod val="150000"/>
                <a:tint val="93000"/>
                <a:shade val="98000"/>
              </a:schemeClr>
            </a:gs>
            <a:gs pos="50000">
              <a:schemeClr val="phClr">
                <a:lumMod val="103000"/>
                <a:satMod val="130000"/>
                <a:tint val="98000"/>
                <a:shade val="90000"/>
              </a:schemeClr>
            </a:gs>
            <a:gs pos="100000">
              <a:schemeClr val="phClr">
                <a:satMod val="120000"/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mitype="http://purl.org/dcmitype/" xmlns:dcterms="http://purl.org/dc/terms/" xmlns:xsi="http://www.w3.org/2001/XMLSchema-instance">
  <dc:title>presentation</dc:title>
  <dc:subject>Generated by Presenton export-core</dc:subject>
  <dc:creator>Presenton</dc:creator>
  <cp:lastModifiedBy>Presenton</cp:lastModifiedBy>
  <dcterms:created xsi:type="dcterms:W3CDTF">2026-10-13T10:55:26.862Z</dcterms:created>
  <dcterms:modified xsi:type="dcterms:W3CDTF">2026-10-13T10:55:26.862Z</dcterms:modified>
</cp:coreProperties>
</file>