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Default ContentType="image/png" Extension="png"/>
  <Default ContentType="image/jpeg" Extension="jpeg"/>
  <Default ContentType="image/jpeg" Extension="jpg"/>
  <Default ContentType="video/mp4" Extension="mp4"/>
  <Override ContentType="application/vnd.openxmlformats-officedocument.presentationml.presentation.main+xml" PartName="/ppt/presentation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theme+xml" PartName="/ppt/theme/them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presentationml.tableStyles+xml" PartName="/ppt/tableStyles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 xmlns:a="http://schemas.openxmlformats.org/drawingml/2006/main">
    <a:defPPr>
      <a:defRPr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90" d="100"/>
          <a:sy n="90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 sz="half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 sz="quarter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hdr="0" ftr="0" sldNu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228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2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609600" y="457200"/>
            <a:ext cx="10991850" cy="47997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780"/>
              </a:lnSpc>
              <a:buNone/>
            </a:pPr>
            <a:r>
              <a:rPr sz="3150" b="0" i="0">
                <a:solidFill>
                  <a:srgbClr val="172033"/>
                </a:solidFill>
                <a:latin typeface="Arial"/>
                <a:ea typeface="Arial"/>
              </a:rPr>
              <a:t>ДО Диаграмма без контекста</a:t>
            </a:r>
            <a:endParaRPr lang="en-US"/>
          </a:p>
        </p:txBody>
      </p:sp>
      <p:sp>
        <p:nvSpPr>
          <p:cNvPr id="3" name="Shape 3"/>
          <p:cNvSpPr/>
          <p:nvPr/>
        </p:nvSpPr>
        <p:spPr>
          <a:xfrm>
            <a:off x="609600" y="1524000"/>
            <a:ext cx="10991850" cy="30852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30"/>
              </a:lnSpc>
              <a:buNone/>
            </a:pPr>
            <a:r>
              <a:rPr sz="2025" b="0" i="0">
                <a:solidFill>
                  <a:srgbClr val="172033"/>
                </a:solidFill>
                <a:latin typeface="Arial"/>
                <a:ea typeface="Arial"/>
              </a:rPr>
              <a:t>Неясно, что измерено, когда и в каких единицах. Сами значения не ошибочны.</a:t>
            </a:r>
            <a:endParaRPr lang="en-US"/>
          </a:p>
        </p:txBody>
      </p:sp>
      <p:pic>
        <p:nvPicPr>
          <p:cNvPr id="100" name="Presenton Native Image 1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609600" y="2762250"/>
            <a:ext cx="10972800" cy="3238500"/>
          </a:xfrm>
          <a:prstGeom prst="rect">
            <a:avLst/>
          </a:prstGeom>
        </p:spPr>
      </p:pic>
      <p:sp>
        <p:nvSpPr>
          <p:cNvPr id="4" name="Shape 4"/>
          <p:cNvSpPr/>
          <p:nvPr/>
        </p:nvSpPr>
        <p:spPr>
          <a:xfrm>
            <a:off x="609600" y="6419850"/>
            <a:ext cx="10991850" cy="1827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40"/>
              </a:lnSpc>
              <a:buNone/>
            </a:pPr>
            <a:r>
              <a:rPr sz="1200" b="0" i="0">
                <a:solidFill>
                  <a:srgbClr val="172033"/>
                </a:solidFill>
                <a:latin typeface="Arial"/>
                <a:ea typeface="Arial"/>
              </a:rPr>
              <a:t>Редакционная демонстрация · синтетические данные · 26.10.2026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/>
        </p:nvSpPr>
        <p:spPr>
          <a:xfrm>
            <a:off x="609600" y="457200"/>
            <a:ext cx="10991850" cy="47997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780"/>
              </a:lnSpc>
              <a:buNone/>
            </a:pPr>
            <a:r>
              <a:rPr sz="3150" b="0" i="0">
                <a:solidFill>
                  <a:srgbClr val="172033"/>
                </a:solidFill>
                <a:latin typeface="Arial"/>
                <a:ea typeface="Arial"/>
              </a:rPr>
              <a:t>ПОСЛЕ 120 → 180 заявок в учебной модели</a:t>
            </a:r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609600" y="1524000"/>
            <a:ext cx="10991850" cy="61704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30"/>
              </a:lnSpc>
              <a:buNone/>
            </a:pPr>
            <a:r>
              <a:rPr sz="2025" b="0" i="0">
                <a:solidFill>
                  <a:srgbClr val="172033"/>
                </a:solidFill>
                <a:latin typeface="Arial"/>
                <a:ea typeface="Arial"/>
              </a:rPr>
              <a:t>Июль–сентябрь · штуки · синтетический набор. Рост к июлю: (180 − 120) / 120 = 50%. Причина не установлена.</a:t>
            </a:r>
            <a:endParaRPr lang="en-US"/>
          </a:p>
        </p:txBody>
      </p:sp>
      <p:pic>
        <p:nvPicPr>
          <p:cNvPr id="101" name="Presenton Native Image 2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609600" y="2762250"/>
            <a:ext cx="10972800" cy="3238500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09600" y="6419850"/>
            <a:ext cx="10991850" cy="1827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40"/>
              </a:lnSpc>
              <a:buNone/>
            </a:pPr>
            <a:r>
              <a:rPr sz="1200" b="0" i="0">
                <a:solidFill>
                  <a:srgbClr val="172033"/>
                </a:solidFill>
                <a:latin typeface="Arial"/>
                <a:ea typeface="Arial"/>
              </a:rPr>
              <a:t>Редакционная демонстрация · синтетические данные · 26.10.2026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>
            <a:off x="609600" y="457200"/>
            <a:ext cx="10991850" cy="47997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780"/>
              </a:lnSpc>
              <a:buNone/>
            </a:pPr>
            <a:r>
              <a:rPr sz="3150" b="0" i="0">
                <a:solidFill>
                  <a:srgbClr val="172033"/>
                </a:solidFill>
                <a:latin typeface="Arial"/>
                <a:ea typeface="Arial"/>
              </a:rPr>
              <a:t>ДО Весь абзац на слайде</a:t>
            </a:r>
            <a:endParaRPr lang="en-US"/>
          </a:p>
        </p:txBody>
      </p:sp>
      <p:sp>
        <p:nvSpPr>
          <p:cNvPr id="9" name="Shape 9"/>
          <p:cNvSpPr/>
          <p:nvPr/>
        </p:nvSpPr>
        <p:spPr>
          <a:xfrm>
            <a:off x="609600" y="1524000"/>
            <a:ext cx="10991850" cy="123408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30"/>
              </a:lnSpc>
              <a:buNone/>
            </a:pPr>
            <a:r>
              <a:rPr sz="2025" b="0" i="0">
                <a:solidFill>
                  <a:srgbClr val="172033"/>
                </a:solidFill>
                <a:latin typeface="Arial"/>
                <a:ea typeface="Arial"/>
              </a:rPr>
              <a:t>За июль команда получила 120 заявок, за август — 150, за сентябрь — 180. Всего 450 заявок за три месяца. В сентябре на 60 заявок больше, чем в июле: прирост 50% от июльских 120. Набор синтетический; рекламный бюджет и состав обращений не измерялись. Причину изменения установить нельзя.</a:t>
            </a:r>
            <a:endParaRPr lang="en-US"/>
          </a:p>
        </p:txBody>
      </p:sp>
      <p:sp>
        <p:nvSpPr>
          <p:cNvPr id="10" name="Shape 10"/>
          <p:cNvSpPr/>
          <p:nvPr/>
        </p:nvSpPr>
        <p:spPr>
          <a:xfrm>
            <a:off x="609600" y="6419850"/>
            <a:ext cx="10991850" cy="1827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40"/>
              </a:lnSpc>
              <a:buNone/>
            </a:pPr>
            <a:r>
              <a:rPr sz="1200" b="0" i="0">
                <a:solidFill>
                  <a:srgbClr val="172033"/>
                </a:solidFill>
                <a:latin typeface="Arial"/>
                <a:ea typeface="Arial"/>
              </a:rPr>
              <a:t>Редакционная демонстрация · синтетические данные · 26.10.2026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/>
        </p:nvSpPr>
        <p:spPr>
          <a:xfrm>
            <a:off x="609600" y="457200"/>
            <a:ext cx="10991850" cy="47997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780"/>
              </a:lnSpc>
              <a:buNone/>
            </a:pPr>
            <a:r>
              <a:rPr sz="3150" b="0" i="0">
                <a:solidFill>
                  <a:srgbClr val="172033"/>
                </a:solidFill>
                <a:latin typeface="Arial"/>
                <a:ea typeface="Arial"/>
              </a:rPr>
              <a:t>ПОСЛЕ 450 заявок за три месяца</a:t>
            </a:r>
            <a:endParaRPr lang="en-US"/>
          </a:p>
        </p:txBody>
      </p:sp>
      <p:sp>
        <p:nvSpPr>
          <p:cNvPr id="12" name="Shape 12"/>
          <p:cNvSpPr/>
          <p:nvPr/>
        </p:nvSpPr>
        <p:spPr>
          <a:xfrm>
            <a:off x="609600" y="1524000"/>
            <a:ext cx="10991850" cy="61704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30"/>
              </a:lnSpc>
              <a:buNone/>
            </a:pPr>
            <a:r>
              <a:rPr sz="2025" b="0" i="0">
                <a:solidFill>
                  <a:srgbClr val="172033"/>
                </a:solidFill>
                <a:latin typeface="Arial"/>
                <a:ea typeface="Arial"/>
              </a:rPr>
              <a:t>120 → 150 → 180 заявок. Сентябрь к июлю: +50%. Учебные данные; причины не измерялись. Подробности и база расчёта остаются в речи.</a:t>
            </a:r>
            <a:endParaRPr lang="en-US"/>
          </a:p>
        </p:txBody>
      </p:sp>
      <p:sp>
        <p:nvSpPr>
          <p:cNvPr id="13" name="Shape 13"/>
          <p:cNvSpPr/>
          <p:nvPr/>
        </p:nvSpPr>
        <p:spPr>
          <a:xfrm>
            <a:off x="609600" y="6419850"/>
            <a:ext cx="10991850" cy="1827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40"/>
              </a:lnSpc>
              <a:buNone/>
            </a:pPr>
            <a:r>
              <a:rPr sz="1200" b="0" i="0">
                <a:solidFill>
                  <a:srgbClr val="172033"/>
                </a:solidFill>
                <a:latin typeface="Arial"/>
                <a:ea typeface="Arial"/>
              </a:rPr>
              <a:t>Редакционная демонстрация · синтетические данные · 26.10.2026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609600" y="457200"/>
            <a:ext cx="10991850" cy="47997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780"/>
              </a:lnSpc>
              <a:buNone/>
            </a:pPr>
            <a:r>
              <a:rPr sz="3150" b="0" i="0">
                <a:solidFill>
                  <a:srgbClr val="172033"/>
                </a:solidFill>
                <a:latin typeface="Arial"/>
                <a:ea typeface="Arial"/>
              </a:rPr>
              <a:t>ДО Мелкий текст в PDF</a:t>
            </a:r>
            <a:endParaRPr lang="en-US"/>
          </a:p>
        </p:txBody>
      </p:sp>
      <p:sp>
        <p:nvSpPr>
          <p:cNvPr id="15" name="Shape 15"/>
          <p:cNvSpPr/>
          <p:nvPr/>
        </p:nvSpPr>
        <p:spPr>
          <a:xfrm>
            <a:off x="609600" y="1524000"/>
            <a:ext cx="10991850" cy="30852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30"/>
              </a:lnSpc>
              <a:buNone/>
            </a:pPr>
            <a:r>
              <a:rPr sz="2025" b="0" i="0">
                <a:solidFill>
                  <a:srgbClr val="172033"/>
                </a:solidFill>
                <a:latin typeface="Arial"/>
                <a:ea typeface="Arial"/>
              </a:rPr>
              <a:t>Пример намеренно неудачной типографики.</a:t>
            </a:r>
            <a:endParaRPr lang="en-US"/>
          </a:p>
        </p:txBody>
      </p:sp>
      <p:sp>
        <p:nvSpPr>
          <p:cNvPr id="16" name="Shape 16"/>
          <p:cNvSpPr/>
          <p:nvPr/>
        </p:nvSpPr>
        <p:spPr>
          <a:xfrm>
            <a:off x="609600" y="3048000"/>
            <a:ext cx="109918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050" b="0" i="0">
                <a:solidFill>
                  <a:srgbClr val="707680"/>
                </a:solidFill>
                <a:latin typeface="Arial"/>
                <a:ea typeface="Arial"/>
              </a:rPr>
              <a:t>Кириллица 1200 → 900 листов Снижение 25% от исходных 1200</a:t>
            </a:r>
            <a:endParaRPr lang="en-US"/>
          </a:p>
        </p:txBody>
      </p:sp>
      <p:sp>
        <p:nvSpPr>
          <p:cNvPr id="17" name="Shape 17"/>
          <p:cNvSpPr/>
          <p:nvPr/>
        </p:nvSpPr>
        <p:spPr>
          <a:xfrm>
            <a:off x="609600" y="6419850"/>
            <a:ext cx="10991850" cy="1827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40"/>
              </a:lnSpc>
              <a:buNone/>
            </a:pPr>
            <a:r>
              <a:rPr sz="1200" b="0" i="0">
                <a:solidFill>
                  <a:srgbClr val="172033"/>
                </a:solidFill>
                <a:latin typeface="Arial"/>
                <a:ea typeface="Arial"/>
              </a:rPr>
              <a:t>Редакционная демонстрация · синтетические данные · 26.10.2026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609600" y="457200"/>
            <a:ext cx="10991850" cy="47997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780"/>
              </a:lnSpc>
              <a:buNone/>
            </a:pPr>
            <a:r>
              <a:rPr sz="3150" b="0" i="0">
                <a:solidFill>
                  <a:srgbClr val="172033"/>
                </a:solidFill>
                <a:latin typeface="Arial"/>
                <a:ea typeface="Arial"/>
              </a:rPr>
              <a:t>ПОСЛЕ Факт читается без увеличения</a:t>
            </a:r>
            <a:endParaRPr lang="en-US"/>
          </a:p>
        </p:txBody>
      </p:sp>
      <p:sp>
        <p:nvSpPr>
          <p:cNvPr id="19" name="Shape 19"/>
          <p:cNvSpPr/>
          <p:nvPr/>
        </p:nvSpPr>
        <p:spPr>
          <a:xfrm>
            <a:off x="609600" y="1524000"/>
            <a:ext cx="10991850" cy="30852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30"/>
              </a:lnSpc>
              <a:buNone/>
            </a:pPr>
            <a:r>
              <a:rPr sz="2025" b="0" i="0">
                <a:solidFill>
                  <a:srgbClr val="172033"/>
                </a:solidFill>
                <a:latin typeface="Arial"/>
                <a:ea typeface="Arial"/>
              </a:rPr>
              <a:t>Arial · кириллица · один тезис на слайд.</a:t>
            </a:r>
            <a:endParaRPr lang="en-US"/>
          </a:p>
        </p:txBody>
      </p:sp>
      <p:sp>
        <p:nvSpPr>
          <p:cNvPr id="20" name="Shape 20"/>
          <p:cNvSpPr/>
          <p:nvPr/>
        </p:nvSpPr>
        <p:spPr>
          <a:xfrm>
            <a:off x="609600" y="3048000"/>
            <a:ext cx="10991850" cy="105132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140"/>
              </a:lnSpc>
              <a:buNone/>
            </a:pPr>
            <a:r>
              <a:rPr sz="3450" b="0" i="0">
                <a:solidFill>
                  <a:srgbClr val="172033"/>
                </a:solidFill>
                <a:latin typeface="Arial"/>
                <a:ea typeface="Arial"/>
              </a:rPr>
              <a:t>1200 → 900 листов</a:t>
            </a:r>
            <a:r>
              <a:rPr sz="3450" b="0" i="0">
                <a:solidFill>
                  <a:srgbClr val="172033"/>
                </a:solidFill>
                <a:latin typeface="Arial"/>
                <a:ea typeface="Arial"/>
              </a:rPr>
              <a:t xml:space="preserve">
</a:t>
            </a:r>
            <a:r>
              <a:rPr sz="3450" b="0" i="0">
                <a:solidFill>
                  <a:srgbClr val="172033"/>
                </a:solidFill>
                <a:latin typeface="Arial"/>
                <a:ea typeface="Arial"/>
              </a:rPr>
              <a:t>Снижение 25% от исходных 1200</a:t>
            </a:r>
            <a:endParaRPr lang="en-US"/>
          </a:p>
        </p:txBody>
      </p:sp>
      <p:sp>
        <p:nvSpPr>
          <p:cNvPr id="21" name="Shape 21"/>
          <p:cNvSpPr/>
          <p:nvPr/>
        </p:nvSpPr>
        <p:spPr>
          <a:xfrm>
            <a:off x="609600" y="6419850"/>
            <a:ext cx="10991850" cy="1827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40"/>
              </a:lnSpc>
              <a:buNone/>
            </a:pPr>
            <a:r>
              <a:rPr sz="1200" b="0" i="0">
                <a:solidFill>
                  <a:srgbClr val="172033"/>
                </a:solidFill>
                <a:latin typeface="Arial"/>
                <a:ea typeface="Arial"/>
              </a:rPr>
              <a:t>Редакционная демонстрация · синтетические данные · 26.10.2026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609600" y="457200"/>
            <a:ext cx="10991850" cy="47997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780"/>
              </a:lnSpc>
              <a:buNone/>
            </a:pPr>
            <a:r>
              <a:rPr sz="3150" b="0" i="0">
                <a:solidFill>
                  <a:srgbClr val="172033"/>
                </a:solidFill>
                <a:latin typeface="Arial"/>
                <a:ea typeface="Arial"/>
              </a:rPr>
              <a:t>ДО Низкий контраст</a:t>
            </a:r>
            <a:endParaRPr lang="en-US"/>
          </a:p>
        </p:txBody>
      </p:sp>
      <p:sp>
        <p:nvSpPr>
          <p:cNvPr id="23" name="Shape 23"/>
          <p:cNvSpPr/>
          <p:nvPr/>
        </p:nvSpPr>
        <p:spPr>
          <a:xfrm>
            <a:off x="609600" y="1524000"/>
            <a:ext cx="10991850" cy="30852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30"/>
              </a:lnSpc>
              <a:buNone/>
            </a:pPr>
            <a:r>
              <a:rPr sz="2025" b="0" i="0">
                <a:solidFill>
                  <a:srgbClr val="172033"/>
                </a:solidFill>
                <a:latin typeface="Arial"/>
                <a:ea typeface="Arial"/>
              </a:rPr>
              <a:t>Светло-серый текст на белом труднее прочитать.</a:t>
            </a:r>
            <a:endParaRPr lang="en-US"/>
          </a:p>
        </p:txBody>
      </p:sp>
      <p:sp>
        <p:nvSpPr>
          <p:cNvPr id="24" name="Shape 24"/>
          <p:cNvSpPr/>
          <p:nvPr/>
        </p:nvSpPr>
        <p:spPr>
          <a:xfrm>
            <a:off x="609600" y="3048000"/>
            <a:ext cx="10991850" cy="105132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140"/>
              </a:lnSpc>
              <a:buNone/>
            </a:pPr>
            <a:r>
              <a:rPr sz="3450" b="0" i="0">
                <a:solidFill>
                  <a:srgbClr val="D5D9DF"/>
                </a:solidFill>
                <a:latin typeface="Arial"/>
                <a:ea typeface="Arial"/>
              </a:rPr>
              <a:t>1200 → 900 листов</a:t>
            </a:r>
            <a:r>
              <a:rPr sz="3450" b="0" i="0">
                <a:solidFill>
                  <a:srgbClr val="D5D9DF"/>
                </a:solidFill>
                <a:latin typeface="Arial"/>
                <a:ea typeface="Arial"/>
              </a:rPr>
              <a:t xml:space="preserve">
</a:t>
            </a:r>
            <a:r>
              <a:rPr sz="3450" b="0" i="0">
                <a:solidFill>
                  <a:srgbClr val="D5D9DF"/>
                </a:solidFill>
                <a:latin typeface="Arial"/>
                <a:ea typeface="Arial"/>
              </a:rPr>
              <a:t>Учебный пример</a:t>
            </a:r>
            <a:endParaRPr lang="en-US"/>
          </a:p>
        </p:txBody>
      </p:sp>
      <p:sp>
        <p:nvSpPr>
          <p:cNvPr id="25" name="Shape 25"/>
          <p:cNvSpPr/>
          <p:nvPr/>
        </p:nvSpPr>
        <p:spPr>
          <a:xfrm>
            <a:off x="609600" y="6419850"/>
            <a:ext cx="10991850" cy="1827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40"/>
              </a:lnSpc>
              <a:buNone/>
            </a:pPr>
            <a:r>
              <a:rPr sz="1200" b="0" i="0">
                <a:solidFill>
                  <a:srgbClr val="172033"/>
                </a:solidFill>
                <a:latin typeface="Arial"/>
                <a:ea typeface="Arial"/>
              </a:rPr>
              <a:t>Редакционная демонстрация · синтетические данные · 26.10.2026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/>
        </p:nvSpPr>
        <p:spPr>
          <a:xfrm>
            <a:off x="609600" y="457200"/>
            <a:ext cx="10991850" cy="47997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780"/>
              </a:lnSpc>
              <a:buNone/>
            </a:pPr>
            <a:r>
              <a:rPr sz="3150" b="0" i="0">
                <a:solidFill>
                  <a:srgbClr val="172033"/>
                </a:solidFill>
                <a:latin typeface="Arial"/>
                <a:ea typeface="Arial"/>
              </a:rPr>
              <a:t>ПОСЛЕ Контраст и подпись</a:t>
            </a:r>
            <a:endParaRPr lang="en-US"/>
          </a:p>
        </p:txBody>
      </p:sp>
      <p:sp>
        <p:nvSpPr>
          <p:cNvPr id="27" name="Shape 27"/>
          <p:cNvSpPr/>
          <p:nvPr/>
        </p:nvSpPr>
        <p:spPr>
          <a:xfrm>
            <a:off x="609600" y="1524000"/>
            <a:ext cx="10991850" cy="30852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30"/>
              </a:lnSpc>
              <a:buNone/>
            </a:pPr>
            <a:r>
              <a:rPr sz="2025" b="0" i="0">
                <a:solidFill>
                  <a:srgbClr val="172033"/>
                </a:solidFill>
                <a:latin typeface="Arial"/>
                <a:ea typeface="Arial"/>
              </a:rPr>
              <a:t>Тот же факт на белом фоне. Цвет не заменяет слова.</a:t>
            </a:r>
            <a:endParaRPr lang="en-US"/>
          </a:p>
        </p:txBody>
      </p:sp>
      <p:sp>
        <p:nvSpPr>
          <p:cNvPr id="28" name="Shape 28"/>
          <p:cNvSpPr/>
          <p:nvPr/>
        </p:nvSpPr>
        <p:spPr>
          <a:xfrm>
            <a:off x="609600" y="3048000"/>
            <a:ext cx="10991850" cy="105132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140"/>
              </a:lnSpc>
              <a:buNone/>
            </a:pPr>
            <a:r>
              <a:rPr sz="3450" b="0" i="0">
                <a:solidFill>
                  <a:srgbClr val="172033"/>
                </a:solidFill>
                <a:latin typeface="Arial"/>
                <a:ea typeface="Arial"/>
              </a:rPr>
              <a:t>1200 → 900 листов</a:t>
            </a:r>
            <a:r>
              <a:rPr sz="3450" b="0" i="0">
                <a:solidFill>
                  <a:srgbClr val="172033"/>
                </a:solidFill>
                <a:latin typeface="Arial"/>
                <a:ea typeface="Arial"/>
              </a:rPr>
              <a:t xml:space="preserve">
</a:t>
            </a:r>
            <a:r>
              <a:rPr sz="3450" b="0" i="0">
                <a:solidFill>
                  <a:srgbClr val="172033"/>
                </a:solidFill>
                <a:latin typeface="Arial"/>
                <a:ea typeface="Arial"/>
              </a:rPr>
              <a:t>Учебный пример</a:t>
            </a:r>
            <a:endParaRPr lang="en-US"/>
          </a:p>
        </p:txBody>
      </p:sp>
      <p:sp>
        <p:nvSpPr>
          <p:cNvPr id="29" name="Shape 29"/>
          <p:cNvSpPr/>
          <p:nvPr/>
        </p:nvSpPr>
        <p:spPr>
          <a:xfrm>
            <a:off x="609600" y="6419850"/>
            <a:ext cx="10991850" cy="1827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40"/>
              </a:lnSpc>
              <a:buNone/>
            </a:pPr>
            <a:r>
              <a:rPr sz="1200" b="0" i="0">
                <a:solidFill>
                  <a:srgbClr val="172033"/>
                </a:solidFill>
                <a:latin typeface="Arial"/>
                <a:ea typeface="Arial"/>
              </a:rPr>
              <a:t>Редакционная демонстрация · синтетические данные · 26.10.2026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mitype="http://purl.org/dcmitype/" xmlns:dcterms="http://purl.org/dc/terms/" xmlns:xsi="http://www.w3.org/2001/XMLSchema-instance">
  <dc:title>editorial-workshop</dc:title>
  <dc:subject>Generated by Presenton export-core</dc:subject>
  <dc:creator>Presenton</dc:creator>
  <cp:lastModifiedBy>Presenton</cp:lastModifiedBy>
  <dcterms:created xsi:type="dcterms:W3CDTF">2026-10-26T13:22:36.457Z</dcterms:created>
  <dcterms:modified xsi:type="dcterms:W3CDTF">2026-10-26T13:22:36.457Z</dcterms:modified>
</cp:coreProperties>
</file>