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1.png"/><Relationship Id="rId4" Type="http://schemas.openxmlformats.org/officeDocument/2006/relationships/image" Target="../media/presenton-native-svg-1-1.sv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2-2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_Raster_Image_4.png"/><Relationship Id="rId4" Type="http://schemas.openxmlformats.org/officeDocument/2006/relationships/image" Target="../media/presenton-native-svg-3-3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_Raster_Image_6.png"/><Relationship Id="rId4" Type="http://schemas.openxmlformats.org/officeDocument/2006/relationships/image" Target="../media/presenton-native-svg-4-4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5-5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-native-svg-6-6.svg"/><Relationship Id="rId5" Type="http://schemas.openxmlformats.org/officeDocument/2006/relationships/image" Target="../media/presenton-native-svg-7-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09600" y="381000"/>
            <a:ext cx="95250" cy="95250"/>
          </a:xfrm>
          <a:prstGeom prst="ellipse">
            <a:avLst/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800100" y="295275"/>
            <a:ext cx="249555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</a:rPr>
              <a:t>КОМПАНИЯ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8096250" y="295275"/>
            <a:ext cx="2971800" cy="1279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08"/>
              </a:lnSpc>
              <a:buNone/>
            </a:pPr>
            <a:r>
              <a:rPr sz="900" b="0" i="0">
                <a:solidFill>
                  <a:srgbClr val="FFFFFF"/>
                </a:solidFill>
                <a:latin typeface="Arial"/>
                <a:ea typeface="Arial"/>
              </a:rPr>
              <a:t>ИНВЕСТИЦИОННЫЙ ПИТЧ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11239500" y="295275"/>
            <a:ext cx="38100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0" i="0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09600" y="1114425"/>
            <a:ext cx="6543675" cy="153590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48"/>
              </a:lnSpc>
              <a:buNone/>
            </a:pPr>
            <a:r>
              <a:rPr sz="5400" b="0" i="0" spc="0">
                <a:solidFill>
                  <a:srgbClr val="FFFFFF"/>
                </a:solidFill>
                <a:latin typeface="Arial"/>
                <a:ea typeface="Arial"/>
              </a:rPr>
              <a:t>Большие идеи.</a:t>
            </a:r>
            <a:r>
              <a:rPr sz="5400" b="0" i="0" spc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5400" b="0" i="0" spc="0">
                <a:solidFill>
                  <a:srgbClr val="FFFFFF"/>
                </a:solidFill>
                <a:latin typeface="Arial"/>
                <a:ea typeface="Arial"/>
              </a:rPr>
              <a:t>Реальный рост.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647700" y="3295650"/>
            <a:ext cx="5372100" cy="5545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84"/>
              </a:lnSpc>
              <a:buNone/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</a:rPr>
              <a:t>Строим продукт, который становится частью повседневной жизни.</a:t>
            </a:r>
            <a:endParaRPr lang="en-US"/>
          </a:p>
        </p:txBody>
      </p:sp>
      <p:pic>
        <p:nvPicPr>
          <p:cNvPr id="100" name="Presenton Raster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7467600" y="1028700"/>
            <a:ext cx="4114800" cy="5067300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09600" y="4705350"/>
            <a:ext cx="6038850" cy="1371600"/>
          </a:xfrm>
          <a:prstGeom prst="roundRect">
            <a:avLst>
              <a:gd name="adj" fmla="val 22222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76300" y="4876800"/>
            <a:ext cx="3076575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375" b="0" i="0" spc="0">
                <a:solidFill>
                  <a:srgbClr val="151713"/>
                </a:solidFill>
                <a:latin typeface="Arial"/>
                <a:ea typeface="Arial"/>
              </a:rPr>
              <a:t>120 млн ₽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914400" y="5610225"/>
            <a:ext cx="2876550" cy="1919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151713"/>
                </a:solidFill>
                <a:latin typeface="Arial"/>
                <a:ea typeface="Arial"/>
              </a:rPr>
              <a:t>годовая выручка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4476750" y="4876800"/>
            <a:ext cx="1847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375" b="0" i="0" spc="0">
                <a:solidFill>
                  <a:srgbClr val="151713"/>
                </a:solidFill>
                <a:latin typeface="Arial"/>
                <a:ea typeface="Arial"/>
              </a:rPr>
              <a:t>87%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4514850" y="5610225"/>
            <a:ext cx="1800225" cy="1919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151713"/>
                </a:solidFill>
                <a:latin typeface="Arial"/>
                <a:ea typeface="Arial"/>
              </a:rPr>
              <a:t>удержание</a:t>
            </a:r>
            <a:endParaRPr lang="en-US"/>
          </a:p>
        </p:txBody>
      </p:sp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6448425"/>
            <a:ext cx="10972800" cy="9525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609600" y="6534150"/>
            <a:ext cx="63055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FFFFFF"/>
                </a:solidFill>
                <a:latin typeface="Arial"/>
                <a:ea typeface="Arial"/>
              </a:rPr>
              <a:t>Развитие начинается с ясной идеи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11201400" y="6534150"/>
            <a:ext cx="4000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FFFFFF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6" name="Shape 16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609600" y="381000"/>
            <a:ext cx="95250" cy="95250"/>
          </a:xfrm>
          <a:prstGeom prst="ellipse">
            <a:avLst/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18" name="Shape 18"/>
          <p:cNvSpPr/>
          <p:nvPr/>
        </p:nvSpPr>
        <p:spPr>
          <a:xfrm>
            <a:off x="800100" y="295275"/>
            <a:ext cx="249555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1" i="0">
                <a:solidFill>
                  <a:srgbClr val="151713"/>
                </a:solidFill>
                <a:latin typeface="Arial"/>
                <a:ea typeface="Arial"/>
              </a:rPr>
              <a:t>КОМПАНИЯ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8096250" y="295275"/>
            <a:ext cx="2971800" cy="1279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08"/>
              </a:lnSpc>
              <a:buNone/>
            </a:pPr>
            <a:r>
              <a:rPr sz="900" b="0" i="0">
                <a:solidFill>
                  <a:srgbClr val="151713"/>
                </a:solidFill>
                <a:latin typeface="Arial"/>
                <a:ea typeface="Arial"/>
              </a:rPr>
              <a:t>ИНВЕСТИЦИОННЫЙ ПИТЧ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11239500" y="295275"/>
            <a:ext cx="38100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0" i="0">
                <a:solidFill>
                  <a:srgbClr val="151713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609600" y="1000125"/>
            <a:ext cx="4781550" cy="12373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От идеи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 xml:space="preserve">
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к результату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609600" y="2762250"/>
            <a:ext cx="3429000" cy="1581150"/>
          </a:xfrm>
          <a:prstGeom prst="roundRect">
            <a:avLst>
              <a:gd name="adj" fmla="val 13253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819150" y="2952750"/>
            <a:ext cx="571500" cy="4266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60"/>
              </a:lnSpc>
              <a:buNone/>
            </a:pPr>
            <a:r>
              <a:rPr sz="3000" b="0" i="0" spc="0">
                <a:solidFill>
                  <a:srgbClr val="151713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1514475" y="2990850"/>
            <a:ext cx="2305050" cy="2559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1" i="0">
                <a:solidFill>
                  <a:srgbClr val="151713"/>
                </a:solidFill>
                <a:latin typeface="Arial"/>
                <a:ea typeface="Arial"/>
              </a:rPr>
              <a:t>Контекст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1514475" y="3486150"/>
            <a:ext cx="2257425" cy="1919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151713"/>
                </a:solidFill>
                <a:latin typeface="Arial"/>
                <a:ea typeface="Arial"/>
              </a:rPr>
              <a:t>Рынок и новые возможности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4381500" y="2762250"/>
            <a:ext cx="3429000" cy="1581150"/>
          </a:xfrm>
          <a:prstGeom prst="roundRect">
            <a:avLst>
              <a:gd name="adj" fmla="val 13253"/>
            </a:avLst>
          </a:prstGeom>
          <a:solidFill>
            <a:srgbClr val="F0F1EE"/>
          </a:solidFill>
        </p:spPr>
        <p:txBody>
          <a:bodyPr/>
          <a:lstStyle/>
          <a:p/>
        </p:txBody>
      </p:sp>
      <p:sp>
        <p:nvSpPr>
          <p:cNvPr id="27" name="Shape 27"/>
          <p:cNvSpPr/>
          <p:nvPr/>
        </p:nvSpPr>
        <p:spPr>
          <a:xfrm>
            <a:off x="4591050" y="2952750"/>
            <a:ext cx="571500" cy="4266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60"/>
              </a:lnSpc>
              <a:buNone/>
            </a:pPr>
            <a:r>
              <a:rPr sz="3000" b="0" i="0" spc="0">
                <a:solidFill>
                  <a:srgbClr val="151713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5286375" y="2990850"/>
            <a:ext cx="2305050" cy="2559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1" i="0">
                <a:solidFill>
                  <a:srgbClr val="151713"/>
                </a:solidFill>
                <a:latin typeface="Arial"/>
                <a:ea typeface="Arial"/>
              </a:rPr>
              <a:t>Решение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5286375" y="3486150"/>
            <a:ext cx="2257425" cy="3839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151713"/>
                </a:solidFill>
                <a:latin typeface="Arial"/>
                <a:ea typeface="Arial"/>
              </a:rPr>
              <a:t>Продукт и ценность для клиента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8153400" y="2762250"/>
            <a:ext cx="3429000" cy="1581150"/>
          </a:xfrm>
          <a:prstGeom prst="roundRect">
            <a:avLst>
              <a:gd name="adj" fmla="val 13253"/>
            </a:avLst>
          </a:prstGeom>
          <a:solidFill>
            <a:srgbClr val="151713"/>
          </a:solidFill>
        </p:spPr>
        <p:txBody>
          <a:bodyPr/>
          <a:lstStyle/>
          <a:p/>
        </p:txBody>
      </p:sp>
      <p:sp>
        <p:nvSpPr>
          <p:cNvPr id="31" name="Shape 31"/>
          <p:cNvSpPr/>
          <p:nvPr/>
        </p:nvSpPr>
        <p:spPr>
          <a:xfrm>
            <a:off x="8362950" y="2952750"/>
            <a:ext cx="571500" cy="4266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60"/>
              </a:lnSpc>
              <a:buNone/>
            </a:pPr>
            <a:r>
              <a:rPr sz="3000" b="0" i="0" spc="0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9058275" y="2990850"/>
            <a:ext cx="2305050" cy="2559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</a:rPr>
              <a:t>Результаты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9058275" y="3486150"/>
            <a:ext cx="2257425" cy="1919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Факты, цифры и достижения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609600" y="4533900"/>
            <a:ext cx="3429000" cy="1581150"/>
          </a:xfrm>
          <a:prstGeom prst="roundRect">
            <a:avLst>
              <a:gd name="adj" fmla="val 13253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819150" y="4724400"/>
            <a:ext cx="571500" cy="4266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60"/>
              </a:lnSpc>
              <a:buNone/>
            </a:pPr>
            <a:r>
              <a:rPr sz="3000" b="0" i="0" spc="0">
                <a:solidFill>
                  <a:srgbClr val="151713"/>
                </a:solidFill>
                <a:latin typeface="Arial"/>
                <a:ea typeface="Arial"/>
              </a:rPr>
              <a:t>04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1514475" y="4762500"/>
            <a:ext cx="2305050" cy="2559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1" i="0">
                <a:solidFill>
                  <a:srgbClr val="151713"/>
                </a:solidFill>
                <a:latin typeface="Arial"/>
                <a:ea typeface="Arial"/>
              </a:rPr>
              <a:t>Экономика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1514475" y="5257800"/>
            <a:ext cx="2257425" cy="1919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151713"/>
                </a:solidFill>
                <a:latin typeface="Arial"/>
                <a:ea typeface="Arial"/>
              </a:rPr>
              <a:t>Прогноз и источники роста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4381500" y="4533900"/>
            <a:ext cx="3429000" cy="1581150"/>
          </a:xfrm>
          <a:prstGeom prst="roundRect">
            <a:avLst>
              <a:gd name="adj" fmla="val 13253"/>
            </a:avLst>
          </a:prstGeom>
          <a:solidFill>
            <a:srgbClr val="F0F1EE"/>
          </a:solidFill>
        </p:spPr>
        <p:txBody>
          <a:bodyPr/>
          <a:lstStyle/>
          <a:p/>
        </p:txBody>
      </p:sp>
      <p:sp>
        <p:nvSpPr>
          <p:cNvPr id="39" name="Shape 39"/>
          <p:cNvSpPr/>
          <p:nvPr/>
        </p:nvSpPr>
        <p:spPr>
          <a:xfrm>
            <a:off x="4591050" y="4724400"/>
            <a:ext cx="571500" cy="4266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60"/>
              </a:lnSpc>
              <a:buNone/>
            </a:pPr>
            <a:r>
              <a:rPr sz="3000" b="0" i="0" spc="0">
                <a:solidFill>
                  <a:srgbClr val="151713"/>
                </a:solidFill>
                <a:latin typeface="Arial"/>
                <a:ea typeface="Arial"/>
              </a:rPr>
              <a:t>05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5286375" y="4762500"/>
            <a:ext cx="2305050" cy="2559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1" i="0">
                <a:solidFill>
                  <a:srgbClr val="151713"/>
                </a:solidFill>
                <a:latin typeface="Arial"/>
                <a:ea typeface="Arial"/>
              </a:rPr>
              <a:t>План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5286375" y="5257800"/>
            <a:ext cx="2257425" cy="3839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151713"/>
                </a:solidFill>
                <a:latin typeface="Arial"/>
                <a:ea typeface="Arial"/>
              </a:rPr>
              <a:t>Этапы реализации и приоритеты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8153400" y="4533900"/>
            <a:ext cx="3429000" cy="1581150"/>
          </a:xfrm>
          <a:prstGeom prst="roundRect">
            <a:avLst>
              <a:gd name="adj" fmla="val 13253"/>
            </a:avLst>
          </a:prstGeom>
          <a:solidFill>
            <a:srgbClr val="151713"/>
          </a:solidFill>
        </p:spPr>
        <p:txBody>
          <a:bodyPr/>
          <a:lstStyle/>
          <a:p/>
        </p:txBody>
      </p:sp>
      <p:sp>
        <p:nvSpPr>
          <p:cNvPr id="43" name="Shape 43"/>
          <p:cNvSpPr/>
          <p:nvPr/>
        </p:nvSpPr>
        <p:spPr>
          <a:xfrm>
            <a:off x="8362950" y="4724400"/>
            <a:ext cx="571500" cy="4266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360"/>
              </a:lnSpc>
              <a:buNone/>
            </a:pPr>
            <a:r>
              <a:rPr sz="3000" b="0" i="0" spc="0">
                <a:solidFill>
                  <a:srgbClr val="FFFFFF"/>
                </a:solidFill>
                <a:latin typeface="Arial"/>
                <a:ea typeface="Arial"/>
              </a:rPr>
              <a:t>06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9058275" y="4762500"/>
            <a:ext cx="2305050" cy="2559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</a:rPr>
              <a:t>Диалог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9058275" y="5257800"/>
            <a:ext cx="2257425" cy="3839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12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Следующий шаг и обратная связь</a:t>
            </a:r>
            <a:endParaRPr lang="en-US"/>
          </a:p>
        </p:txBody>
      </p:sp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448425"/>
            <a:ext cx="10972800" cy="9525"/>
          </a:xfrm>
          <a:prstGeom prst="rect">
            <a:avLst/>
          </a:prstGeom>
        </p:spPr>
      </p:pic>
      <p:sp>
        <p:nvSpPr>
          <p:cNvPr id="46" name="Shape 46"/>
          <p:cNvSpPr/>
          <p:nvPr/>
        </p:nvSpPr>
        <p:spPr>
          <a:xfrm>
            <a:off x="609600" y="6534150"/>
            <a:ext cx="63055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Развитие начинается с ясной идеи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11201400" y="6534150"/>
            <a:ext cx="4000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9" name="Shape 49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609600" y="381000"/>
            <a:ext cx="95250" cy="95250"/>
          </a:xfrm>
          <a:prstGeom prst="ellipse">
            <a:avLst/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51" name="Shape 51"/>
          <p:cNvSpPr/>
          <p:nvPr/>
        </p:nvSpPr>
        <p:spPr>
          <a:xfrm>
            <a:off x="800100" y="295275"/>
            <a:ext cx="249555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1" i="0">
                <a:solidFill>
                  <a:srgbClr val="151713"/>
                </a:solidFill>
                <a:latin typeface="Arial"/>
                <a:ea typeface="Arial"/>
              </a:rPr>
              <a:t>КОМПАНИЯ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8096250" y="295275"/>
            <a:ext cx="2971800" cy="1279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08"/>
              </a:lnSpc>
              <a:buNone/>
            </a:pPr>
            <a:r>
              <a:rPr sz="900" b="0" i="0">
                <a:solidFill>
                  <a:srgbClr val="151713"/>
                </a:solidFill>
                <a:latin typeface="Arial"/>
                <a:ea typeface="Arial"/>
              </a:rPr>
              <a:t>ИНВЕСТИЦИОННЫЙ ПИТЧ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11239500" y="295275"/>
            <a:ext cx="38100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0" i="0">
                <a:solidFill>
                  <a:srgbClr val="151713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609600" y="1000125"/>
            <a:ext cx="10496550" cy="12373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Сложная задача.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 xml:space="preserve">
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Простое решение.</a:t>
            </a:r>
            <a:endParaRPr lang="en-US"/>
          </a:p>
        </p:txBody>
      </p:sp>
      <p:pic>
        <p:nvPicPr>
          <p:cNvPr id="103" name="Presenton Raster Image 4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609600" y="2847975"/>
            <a:ext cx="3333750" cy="3209925"/>
          </a:xfrm>
          <a:prstGeom prst="rect">
            <a:avLst/>
          </a:prstGeom>
        </p:spPr>
      </p:pic>
      <p:sp>
        <p:nvSpPr>
          <p:cNvPr id="55" name="Shape 55"/>
          <p:cNvSpPr/>
          <p:nvPr/>
        </p:nvSpPr>
        <p:spPr>
          <a:xfrm>
            <a:off x="4248150" y="2847975"/>
            <a:ext cx="3476625" cy="3209925"/>
          </a:xfrm>
          <a:prstGeom prst="roundRect">
            <a:avLst>
              <a:gd name="adj" fmla="val 9496"/>
            </a:avLst>
          </a:prstGeom>
          <a:solidFill>
            <a:srgbClr val="F0F1EE"/>
          </a:solidFill>
        </p:spPr>
        <p:txBody>
          <a:bodyPr/>
          <a:lstStyle/>
          <a:p/>
        </p:txBody>
      </p:sp>
      <p:sp>
        <p:nvSpPr>
          <p:cNvPr id="56" name="Shape 56"/>
          <p:cNvSpPr/>
          <p:nvPr/>
        </p:nvSpPr>
        <p:spPr>
          <a:xfrm>
            <a:off x="4514850" y="3067050"/>
            <a:ext cx="2876550" cy="3412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88"/>
              </a:lnSpc>
              <a:buNone/>
            </a:pPr>
            <a:r>
              <a:rPr sz="2400" b="0" i="0">
                <a:solidFill>
                  <a:srgbClr val="151713"/>
                </a:solidFill>
                <a:latin typeface="Arial"/>
                <a:ea typeface="Arial"/>
              </a:rPr>
              <a:t>Проблема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4514850" y="3886200"/>
            <a:ext cx="2943225" cy="12799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16"/>
              </a:lnSpc>
              <a:buNone/>
            </a:pPr>
            <a:r>
              <a:rPr sz="1800" b="0" i="0">
                <a:solidFill>
                  <a:srgbClr val="151713"/>
                </a:solidFill>
                <a:latin typeface="Arial"/>
                <a:ea typeface="Arial"/>
              </a:rPr>
              <a:t>Команды тратят время на ручные задачи. Информация теряется, а решения принимаются слишком поздно.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8029575" y="2847975"/>
            <a:ext cx="3552825" cy="3209925"/>
          </a:xfrm>
          <a:prstGeom prst="roundRect">
            <a:avLst>
              <a:gd name="adj" fmla="val 9496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59" name="Shape 59"/>
          <p:cNvSpPr/>
          <p:nvPr/>
        </p:nvSpPr>
        <p:spPr>
          <a:xfrm>
            <a:off x="8296275" y="3067050"/>
            <a:ext cx="2962275" cy="3412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88"/>
              </a:lnSpc>
              <a:buNone/>
            </a:pPr>
            <a:r>
              <a:rPr sz="2400" b="0" i="0">
                <a:solidFill>
                  <a:srgbClr val="151713"/>
                </a:solidFill>
                <a:latin typeface="Arial"/>
                <a:ea typeface="Arial"/>
              </a:rPr>
              <a:t>Решение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8296275" y="3886200"/>
            <a:ext cx="2981325" cy="12263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32"/>
              </a:lnSpc>
              <a:buNone/>
            </a:pPr>
            <a:r>
              <a:rPr sz="1725" b="0" i="0">
                <a:solidFill>
                  <a:srgbClr val="151713"/>
                </a:solidFill>
                <a:latin typeface="Arial"/>
                <a:ea typeface="Arial"/>
              </a:rPr>
              <a:t>Единое пространство для данных, действий и результатов. Меньше рутины — больше внимания важным задачам.</a:t>
            </a:r>
            <a:endParaRPr lang="en-US"/>
          </a:p>
        </p:txBody>
      </p:sp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6448425"/>
            <a:ext cx="10972800" cy="9525"/>
          </a:xfrm>
          <a:prstGeom prst="rect">
            <a:avLst/>
          </a:prstGeom>
        </p:spPr>
      </p:pic>
      <p:sp>
        <p:nvSpPr>
          <p:cNvPr id="61" name="Shape 61"/>
          <p:cNvSpPr/>
          <p:nvPr/>
        </p:nvSpPr>
        <p:spPr>
          <a:xfrm>
            <a:off x="609600" y="6534150"/>
            <a:ext cx="63055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Развитие начинается с ясной идеи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11201400" y="6534150"/>
            <a:ext cx="4000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64" name="Shape 64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609600" y="381000"/>
            <a:ext cx="95250" cy="95250"/>
          </a:xfrm>
          <a:prstGeom prst="ellipse">
            <a:avLst/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66" name="Shape 66"/>
          <p:cNvSpPr/>
          <p:nvPr/>
        </p:nvSpPr>
        <p:spPr>
          <a:xfrm>
            <a:off x="800100" y="295275"/>
            <a:ext cx="249555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1" i="0">
                <a:solidFill>
                  <a:srgbClr val="151713"/>
                </a:solidFill>
                <a:latin typeface="Arial"/>
                <a:ea typeface="Arial"/>
              </a:rPr>
              <a:t>КОМПАНИЯ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8096250" y="295275"/>
            <a:ext cx="2971800" cy="1279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08"/>
              </a:lnSpc>
              <a:buNone/>
            </a:pPr>
            <a:r>
              <a:rPr sz="900" b="0" i="0">
                <a:solidFill>
                  <a:srgbClr val="151713"/>
                </a:solidFill>
                <a:latin typeface="Arial"/>
                <a:ea typeface="Arial"/>
              </a:rPr>
              <a:t>ИНВЕСТИЦИОННЫЙ ПИТЧ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11239500" y="295275"/>
            <a:ext cx="38100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0" i="0">
                <a:solidFill>
                  <a:srgbClr val="151713"/>
                </a:solidFill>
                <a:latin typeface="Arial"/>
                <a:ea typeface="Arial"/>
              </a:rPr>
              <a:t>04</a:t>
            </a:r>
            <a:endParaRPr lang="en-US"/>
          </a:p>
        </p:txBody>
      </p:sp>
      <p:pic>
        <p:nvPicPr>
          <p:cNvPr id="105" name="Presenton Raster Image 6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609600" y="990600"/>
            <a:ext cx="6572250" cy="2895600"/>
          </a:xfrm>
          <a:prstGeom prst="rect">
            <a:avLst/>
          </a:prstGeom>
        </p:spPr>
      </p:pic>
      <p:sp>
        <p:nvSpPr>
          <p:cNvPr id="69" name="Shape 69"/>
          <p:cNvSpPr/>
          <p:nvPr/>
        </p:nvSpPr>
        <p:spPr>
          <a:xfrm>
            <a:off x="609600" y="4229100"/>
            <a:ext cx="6591300" cy="10453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16"/>
              </a:lnSpc>
              <a:buNone/>
            </a:pPr>
            <a:r>
              <a:rPr sz="3675" b="0" i="0" spc="0">
                <a:solidFill>
                  <a:srgbClr val="151713"/>
                </a:solidFill>
                <a:latin typeface="Arial"/>
                <a:ea typeface="Arial"/>
              </a:rPr>
              <a:t>Продукт, который</a:t>
            </a:r>
            <a:r>
              <a:rPr sz="3675" b="0" i="0" spc="0">
                <a:solidFill>
                  <a:srgbClr val="151713"/>
                </a:solidFill>
                <a:latin typeface="Arial"/>
                <a:ea typeface="Arial"/>
              </a:rPr>
              <a:t xml:space="preserve">
</a:t>
            </a:r>
            <a:r>
              <a:rPr sz="3675" b="0" i="0" spc="0">
                <a:solidFill>
                  <a:srgbClr val="151713"/>
                </a:solidFill>
                <a:latin typeface="Arial"/>
                <a:ea typeface="Arial"/>
              </a:rPr>
              <a:t>хочется использовать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7486650" y="990600"/>
            <a:ext cx="4095750" cy="2400300"/>
          </a:xfrm>
          <a:prstGeom prst="roundRect">
            <a:avLst>
              <a:gd name="adj" fmla="val 12698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71" name="Shape 71"/>
          <p:cNvSpPr/>
          <p:nvPr/>
        </p:nvSpPr>
        <p:spPr>
          <a:xfrm>
            <a:off x="7753350" y="1219200"/>
            <a:ext cx="3581400" cy="3306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04"/>
              </a:lnSpc>
              <a:buNone/>
            </a:pPr>
            <a:r>
              <a:rPr sz="2325" b="0" i="0">
                <a:solidFill>
                  <a:srgbClr val="151713"/>
                </a:solidFill>
                <a:latin typeface="Arial"/>
                <a:ea typeface="Arial"/>
              </a:rPr>
              <a:t>Удобство каждый день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7753350" y="2276475"/>
            <a:ext cx="3524250" cy="46910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48"/>
              </a:lnSpc>
              <a:buNone/>
            </a:pPr>
            <a:r>
              <a:rPr sz="1650" b="0" i="0">
                <a:solidFill>
                  <a:srgbClr val="151713"/>
                </a:solidFill>
                <a:latin typeface="Arial"/>
                <a:ea typeface="Arial"/>
              </a:rPr>
              <a:t>Понятный опыт с первого действия. Всё нужное — в одном месте.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7486650" y="3619500"/>
            <a:ext cx="4095750" cy="2400300"/>
          </a:xfrm>
          <a:prstGeom prst="roundRect">
            <a:avLst>
              <a:gd name="adj" fmla="val 12698"/>
            </a:avLst>
          </a:prstGeom>
          <a:solidFill>
            <a:srgbClr val="151713"/>
          </a:solidFill>
        </p:spPr>
        <p:txBody>
          <a:bodyPr/>
          <a:lstStyle/>
          <a:p/>
        </p:txBody>
      </p:sp>
      <p:sp>
        <p:nvSpPr>
          <p:cNvPr id="74" name="Shape 74"/>
          <p:cNvSpPr/>
          <p:nvPr/>
        </p:nvSpPr>
        <p:spPr>
          <a:xfrm>
            <a:off x="7753350" y="3848100"/>
            <a:ext cx="3581400" cy="3306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04"/>
              </a:lnSpc>
              <a:buNone/>
            </a:pPr>
            <a:r>
              <a:rPr sz="2325" b="0" i="0">
                <a:solidFill>
                  <a:srgbClr val="FFFFFF"/>
                </a:solidFill>
                <a:latin typeface="Arial"/>
                <a:ea typeface="Arial"/>
              </a:rPr>
              <a:t>Ценность без ожидания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7753350" y="4905375"/>
            <a:ext cx="3524250" cy="46910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48"/>
              </a:lnSpc>
              <a:buNone/>
            </a:pPr>
            <a:r>
              <a:rPr sz="1650" b="0" i="0">
                <a:solidFill>
                  <a:srgbClr val="FFFFFF"/>
                </a:solidFill>
                <a:latin typeface="Arial"/>
                <a:ea typeface="Arial"/>
              </a:rPr>
              <a:t>Быстрый запуск, прозрачный результат и возможности для развития.</a:t>
            </a:r>
            <a:endParaRPr lang="en-US"/>
          </a:p>
        </p:txBody>
      </p:sp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6448425"/>
            <a:ext cx="10972800" cy="9525"/>
          </a:xfrm>
          <a:prstGeom prst="rect">
            <a:avLst/>
          </a:prstGeom>
        </p:spPr>
      </p:pic>
      <p:sp>
        <p:nvSpPr>
          <p:cNvPr id="76" name="Shape 76"/>
          <p:cNvSpPr/>
          <p:nvPr/>
        </p:nvSpPr>
        <p:spPr>
          <a:xfrm>
            <a:off x="609600" y="6534150"/>
            <a:ext cx="63055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Развитие начинается с ясной идеи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11201400" y="6534150"/>
            <a:ext cx="4000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79" name="Shape 79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609600" y="381000"/>
            <a:ext cx="95250" cy="95250"/>
          </a:xfrm>
          <a:prstGeom prst="ellipse">
            <a:avLst/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81" name="Shape 81"/>
          <p:cNvSpPr/>
          <p:nvPr/>
        </p:nvSpPr>
        <p:spPr>
          <a:xfrm>
            <a:off x="800100" y="295275"/>
            <a:ext cx="249555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1" i="0">
                <a:solidFill>
                  <a:srgbClr val="151713"/>
                </a:solidFill>
                <a:latin typeface="Arial"/>
                <a:ea typeface="Arial"/>
              </a:rPr>
              <a:t>КОМПАНИЯ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8096250" y="295275"/>
            <a:ext cx="2971800" cy="1279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08"/>
              </a:lnSpc>
              <a:buNone/>
            </a:pPr>
            <a:r>
              <a:rPr sz="900" b="0" i="0">
                <a:solidFill>
                  <a:srgbClr val="151713"/>
                </a:solidFill>
                <a:latin typeface="Arial"/>
                <a:ea typeface="Arial"/>
              </a:rPr>
              <a:t>ИНВЕСТИЦИОННЫЙ ПИТЧ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11239500" y="295275"/>
            <a:ext cx="38100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0" i="0">
                <a:solidFill>
                  <a:srgbClr val="151713"/>
                </a:solidFill>
                <a:latin typeface="Arial"/>
                <a:ea typeface="Arial"/>
              </a:rPr>
              <a:t>05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609600" y="1000125"/>
            <a:ext cx="4781550" cy="12373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Достижения,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 xml:space="preserve">
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которые говорят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647700" y="3400425"/>
            <a:ext cx="4162425" cy="8001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0" i="0">
                <a:solidFill>
                  <a:srgbClr val="151713"/>
                </a:solidFill>
                <a:latin typeface="Arial"/>
                <a:ea typeface="Arial"/>
              </a:rPr>
              <a:t>За первый год мы подтвердили спрос, выросли на новых рынках и построили основу для масштабирования.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5295900" y="876300"/>
            <a:ext cx="6286500" cy="5219700"/>
          </a:xfrm>
          <a:prstGeom prst="roundRect">
            <a:avLst>
              <a:gd name="adj" fmla="val 7299"/>
            </a:avLst>
          </a:prstGeom>
          <a:solidFill>
            <a:srgbClr val="151713"/>
          </a:solidFill>
        </p:spPr>
        <p:txBody>
          <a:bodyPr/>
          <a:lstStyle/>
          <a:p/>
        </p:txBody>
      </p:sp>
      <p:sp>
        <p:nvSpPr>
          <p:cNvPr id="87" name="Shape 87"/>
          <p:cNvSpPr/>
          <p:nvPr/>
        </p:nvSpPr>
        <p:spPr>
          <a:xfrm>
            <a:off x="5524500" y="1066800"/>
            <a:ext cx="2781300" cy="2324100"/>
          </a:xfrm>
          <a:prstGeom prst="roundRect">
            <a:avLst>
              <a:gd name="adj" fmla="val 10656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88" name="Shape 88"/>
          <p:cNvSpPr/>
          <p:nvPr/>
        </p:nvSpPr>
        <p:spPr>
          <a:xfrm>
            <a:off x="5753100" y="1276350"/>
            <a:ext cx="2343150" cy="3946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108"/>
              </a:lnSpc>
              <a:buNone/>
            </a:pPr>
            <a:r>
              <a:rPr sz="2775" b="0" i="0" spc="0">
                <a:solidFill>
                  <a:srgbClr val="151713"/>
                </a:solidFill>
                <a:latin typeface="Arial"/>
                <a:ea typeface="Arial"/>
              </a:rPr>
              <a:t>120 млн ₽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5753100" y="2105025"/>
            <a:ext cx="2343150" cy="22398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64"/>
              </a:lnSpc>
              <a:buNone/>
            </a:pPr>
            <a:r>
              <a:rPr sz="1575" b="1" i="0">
                <a:solidFill>
                  <a:srgbClr val="151713"/>
                </a:solidFill>
                <a:latin typeface="Arial"/>
                <a:ea typeface="Arial"/>
              </a:rPr>
              <a:t>Выручка за год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5753100" y="2695575"/>
            <a:ext cx="2343150" cy="36254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28"/>
              </a:lnSpc>
              <a:buNone/>
            </a:pPr>
            <a:r>
              <a:rPr sz="1275" b="0" i="0">
                <a:solidFill>
                  <a:srgbClr val="151713"/>
                </a:solidFill>
                <a:latin typeface="Arial"/>
                <a:ea typeface="Arial"/>
              </a:rPr>
              <a:t>Рост на основе повторных продаж.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8534400" y="1066800"/>
            <a:ext cx="2781300" cy="2324100"/>
          </a:xfrm>
          <a:prstGeom prst="roundRect">
            <a:avLst>
              <a:gd name="adj" fmla="val 10656"/>
            </a:avLst>
          </a:prstGeom>
          <a:solidFill>
            <a:srgbClr val="43483F"/>
          </a:solidFill>
        </p:spPr>
        <p:txBody>
          <a:bodyPr/>
          <a:lstStyle/>
          <a:p/>
        </p:txBody>
      </p:sp>
      <p:sp>
        <p:nvSpPr>
          <p:cNvPr id="92" name="Shape 92"/>
          <p:cNvSpPr/>
          <p:nvPr/>
        </p:nvSpPr>
        <p:spPr>
          <a:xfrm>
            <a:off x="8763000" y="1276350"/>
            <a:ext cx="2343150" cy="5759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36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Arial"/>
                <a:ea typeface="Arial"/>
              </a:rPr>
              <a:t>30 000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8763000" y="2105025"/>
            <a:ext cx="2343150" cy="22398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64"/>
              </a:lnSpc>
              <a:buNone/>
            </a:pPr>
            <a:r>
              <a:rPr sz="1575" b="1" i="0">
                <a:solidFill>
                  <a:srgbClr val="FFFFFF"/>
                </a:solidFill>
                <a:latin typeface="Arial"/>
                <a:ea typeface="Arial"/>
              </a:rPr>
              <a:t>Пользователей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8763000" y="2695575"/>
            <a:ext cx="2343150" cy="36254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28"/>
              </a:lnSpc>
              <a:buNone/>
            </a:pPr>
            <a:r>
              <a:rPr sz="1275" b="0" i="0">
                <a:solidFill>
                  <a:srgbClr val="FFFFFF"/>
                </a:solidFill>
                <a:latin typeface="Arial"/>
                <a:ea typeface="Arial"/>
              </a:rPr>
              <a:t>Активная аудитория в разных странах.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5524500" y="3543300"/>
            <a:ext cx="2781300" cy="2324100"/>
          </a:xfrm>
          <a:prstGeom prst="roundRect">
            <a:avLst>
              <a:gd name="adj" fmla="val 10656"/>
            </a:avLst>
          </a:prstGeom>
          <a:solidFill>
            <a:srgbClr val="43483F"/>
          </a:solidFill>
        </p:spPr>
        <p:txBody>
          <a:bodyPr/>
          <a:lstStyle/>
          <a:p/>
        </p:txBody>
      </p:sp>
      <p:sp>
        <p:nvSpPr>
          <p:cNvPr id="96" name="Shape 96"/>
          <p:cNvSpPr/>
          <p:nvPr/>
        </p:nvSpPr>
        <p:spPr>
          <a:xfrm>
            <a:off x="5753100" y="3752850"/>
            <a:ext cx="2343150" cy="5759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36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Arial"/>
                <a:ea typeface="Arial"/>
              </a:rPr>
              <a:t>5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5753100" y="4581525"/>
            <a:ext cx="2343150" cy="22398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64"/>
              </a:lnSpc>
              <a:buNone/>
            </a:pPr>
            <a:r>
              <a:rPr sz="1575" b="1" i="0">
                <a:solidFill>
                  <a:srgbClr val="FFFFFF"/>
                </a:solidFill>
                <a:latin typeface="Arial"/>
                <a:ea typeface="Arial"/>
              </a:rPr>
              <a:t>Новых рынков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5753100" y="5172075"/>
            <a:ext cx="2343150" cy="36254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28"/>
              </a:lnSpc>
              <a:buNone/>
            </a:pPr>
            <a:r>
              <a:rPr sz="1275" b="0" i="0">
                <a:solidFill>
                  <a:srgbClr val="FFFFFF"/>
                </a:solidFill>
                <a:latin typeface="Arial"/>
                <a:ea typeface="Arial"/>
              </a:rPr>
              <a:t>Масштабирование сильного продукта.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8534400" y="3543300"/>
            <a:ext cx="2781300" cy="2324100"/>
          </a:xfrm>
          <a:prstGeom prst="roundRect">
            <a:avLst>
              <a:gd name="adj" fmla="val 10656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100" name="Shape 100"/>
          <p:cNvSpPr/>
          <p:nvPr/>
        </p:nvSpPr>
        <p:spPr>
          <a:xfrm>
            <a:off x="8763000" y="3752850"/>
            <a:ext cx="2343150" cy="5759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36"/>
              </a:lnSpc>
              <a:buNone/>
            </a:pPr>
            <a:r>
              <a:rPr sz="4050" b="0" i="0" spc="0">
                <a:solidFill>
                  <a:srgbClr val="151713"/>
                </a:solidFill>
                <a:latin typeface="Arial"/>
                <a:ea typeface="Arial"/>
              </a:rPr>
              <a:t>87%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8763000" y="4581525"/>
            <a:ext cx="2343150" cy="22398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64"/>
              </a:lnSpc>
              <a:buNone/>
            </a:pPr>
            <a:r>
              <a:rPr sz="1575" b="1" i="0">
                <a:solidFill>
                  <a:srgbClr val="151713"/>
                </a:solidFill>
                <a:latin typeface="Arial"/>
                <a:ea typeface="Arial"/>
              </a:rPr>
              <a:t>Удержание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8763000" y="5172075"/>
            <a:ext cx="2343150" cy="36254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28"/>
              </a:lnSpc>
              <a:buNone/>
            </a:pPr>
            <a:r>
              <a:rPr sz="1275" b="0" i="0">
                <a:solidFill>
                  <a:srgbClr val="151713"/>
                </a:solidFill>
                <a:latin typeface="Arial"/>
                <a:ea typeface="Arial"/>
              </a:rPr>
              <a:t>Доверие клиентов и стабильный спрос.</a:t>
            </a:r>
            <a:endParaRPr lang="en-US"/>
          </a:p>
        </p:txBody>
      </p:sp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448425"/>
            <a:ext cx="10972800" cy="9525"/>
          </a:xfrm>
          <a:prstGeom prst="rect">
            <a:avLst/>
          </a:prstGeom>
        </p:spPr>
      </p:pic>
      <p:sp>
        <p:nvSpPr>
          <p:cNvPr id="103" name="Shape 103"/>
          <p:cNvSpPr/>
          <p:nvPr/>
        </p:nvSpPr>
        <p:spPr>
          <a:xfrm>
            <a:off x="609600" y="6534150"/>
            <a:ext cx="63055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Развитие начинается с ясной идеи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11201400" y="6534150"/>
            <a:ext cx="4000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06" name="Shape 106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609600" y="381000"/>
            <a:ext cx="95250" cy="95250"/>
          </a:xfrm>
          <a:prstGeom prst="ellipse">
            <a:avLst/>
          </a:prstGeom>
          <a:solidFill>
            <a:srgbClr val="DDF3FC"/>
          </a:solidFill>
        </p:spPr>
        <p:txBody>
          <a:bodyPr/>
          <a:lstStyle/>
          <a:p/>
        </p:txBody>
      </p:sp>
      <p:sp>
        <p:nvSpPr>
          <p:cNvPr id="108" name="Shape 108"/>
          <p:cNvSpPr/>
          <p:nvPr/>
        </p:nvSpPr>
        <p:spPr>
          <a:xfrm>
            <a:off x="800100" y="295275"/>
            <a:ext cx="249555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1" i="0">
                <a:solidFill>
                  <a:srgbClr val="151713"/>
                </a:solidFill>
                <a:latin typeface="Arial"/>
                <a:ea typeface="Arial"/>
              </a:rPr>
              <a:t>КОМПАНИЯ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8096250" y="295275"/>
            <a:ext cx="2971800" cy="1279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08"/>
              </a:lnSpc>
              <a:buNone/>
            </a:pPr>
            <a:r>
              <a:rPr sz="900" b="0" i="0">
                <a:solidFill>
                  <a:srgbClr val="151713"/>
                </a:solidFill>
                <a:latin typeface="Arial"/>
                <a:ea typeface="Arial"/>
              </a:rPr>
              <a:t>ИНВЕСТИЦИОННЫЙ ПИТЧ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11239500" y="295275"/>
            <a:ext cx="381000" cy="149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76"/>
              </a:lnSpc>
              <a:buNone/>
            </a:pPr>
            <a:r>
              <a:rPr sz="1050" b="0" i="0">
                <a:solidFill>
                  <a:srgbClr val="151713"/>
                </a:solidFill>
                <a:latin typeface="Arial"/>
                <a:ea typeface="Arial"/>
              </a:rPr>
              <a:t>06</a:t>
            </a:r>
            <a:endParaRPr lang="en-US"/>
          </a:p>
        </p:txBody>
      </p:sp>
      <p:sp>
        <p:nvSpPr>
          <p:cNvPr id="111" name="Shape 111"/>
          <p:cNvSpPr/>
          <p:nvPr/>
        </p:nvSpPr>
        <p:spPr>
          <a:xfrm>
            <a:off x="609600" y="1000125"/>
            <a:ext cx="10496550" cy="12373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Спрос превращается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 xml:space="preserve">
</a:t>
            </a:r>
            <a:r>
              <a:rPr sz="4350" b="0" i="0" spc="0">
                <a:solidFill>
                  <a:srgbClr val="151713"/>
                </a:solidFill>
                <a:latin typeface="Arial"/>
                <a:ea typeface="Arial"/>
              </a:rPr>
              <a:t>в движение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609600" y="2876550"/>
            <a:ext cx="7391400" cy="3162300"/>
          </a:xfrm>
          <a:prstGeom prst="roundRect">
            <a:avLst>
              <a:gd name="adj" fmla="val 11446"/>
            </a:avLst>
          </a:prstGeom>
          <a:solidFill>
            <a:srgbClr val="151713"/>
          </a:solidFill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914400" y="3171825"/>
            <a:ext cx="6457950" cy="938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7392"/>
              </a:lnSpc>
              <a:buNone/>
            </a:pPr>
            <a:r>
              <a:rPr sz="6600" b="0" i="0" spc="0">
                <a:solidFill>
                  <a:srgbClr val="DDF3FC"/>
                </a:solidFill>
                <a:latin typeface="Arial"/>
                <a:ea typeface="Arial"/>
              </a:rPr>
              <a:t>4 000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971550" y="4533900"/>
            <a:ext cx="6210300" cy="3306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04"/>
              </a:lnSpc>
              <a:buNone/>
            </a:pPr>
            <a:r>
              <a:rPr sz="2325" b="0" i="0">
                <a:solidFill>
                  <a:srgbClr val="FFFFFF"/>
                </a:solidFill>
                <a:latin typeface="Arial"/>
                <a:ea typeface="Arial"/>
              </a:rPr>
              <a:t>компаний выбирают нас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971550" y="5238750"/>
            <a:ext cx="6115050" cy="4479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64"/>
              </a:lnSpc>
              <a:buNone/>
            </a:pPr>
            <a:r>
              <a:rPr sz="1575" b="0" i="0">
                <a:solidFill>
                  <a:srgbClr val="FFFFFF"/>
                </a:solidFill>
                <a:latin typeface="Arial"/>
                <a:ea typeface="Arial"/>
              </a:rPr>
              <a:t>От первых пользователей к устойчивому спросу и повторным продажам.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8305800" y="2876550"/>
            <a:ext cx="3276600" cy="3162300"/>
          </a:xfrm>
          <a:prstGeom prst="roundRect">
            <a:avLst>
              <a:gd name="adj" fmla="val 11446"/>
            </a:avLst>
          </a:prstGeom>
          <a:solidFill>
            <a:srgbClr val="DDF3FC"/>
          </a:solidFill>
        </p:spPr>
        <p:txBody>
          <a:bodyPr/>
          <a:lstStyle/>
          <a:p/>
        </p:txBody>
      </p:sp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63250" y="3200400"/>
            <a:ext cx="304800" cy="304800"/>
          </a:xfrm>
          <a:prstGeom prst="rect">
            <a:avLst/>
          </a:prstGeom>
        </p:spPr>
      </p:pic>
      <p:sp>
        <p:nvSpPr>
          <p:cNvPr id="117" name="Shape 117"/>
          <p:cNvSpPr/>
          <p:nvPr/>
        </p:nvSpPr>
        <p:spPr>
          <a:xfrm>
            <a:off x="8572500" y="3362325"/>
            <a:ext cx="2343150" cy="81066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384"/>
              </a:lnSpc>
              <a:buNone/>
            </a:pPr>
            <a:r>
              <a:rPr sz="5700" b="0" i="0" spc="0">
                <a:solidFill>
                  <a:srgbClr val="151713"/>
                </a:solidFill>
                <a:latin typeface="Arial"/>
                <a:ea typeface="Arial"/>
              </a:rPr>
              <a:t>12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8572500" y="4648200"/>
            <a:ext cx="2619375" cy="533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0" i="0">
                <a:solidFill>
                  <a:srgbClr val="151713"/>
                </a:solidFill>
                <a:latin typeface="Arial"/>
                <a:ea typeface="Arial"/>
              </a:rPr>
              <a:t>корпоративных клиентов</a:t>
            </a:r>
            <a:r>
              <a:rPr sz="1875" b="0" i="0">
                <a:solidFill>
                  <a:srgbClr val="151713"/>
                </a:solidFill>
                <a:latin typeface="Arial"/>
                <a:ea typeface="Arial"/>
              </a:rPr>
              <a:t xml:space="preserve">
</a:t>
            </a:r>
            <a:r>
              <a:rPr sz="1875" b="0" i="0">
                <a:solidFill>
                  <a:srgbClr val="151713"/>
                </a:solidFill>
                <a:latin typeface="Arial"/>
                <a:ea typeface="Arial"/>
              </a:rPr>
              <a:t>за последние 90 дней</a:t>
            </a:r>
            <a:endParaRPr lang="en-US"/>
          </a:p>
        </p:txBody>
      </p:sp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448425"/>
            <a:ext cx="10972800" cy="9525"/>
          </a:xfrm>
          <a:prstGeom prst="rect">
            <a:avLst/>
          </a:prstGeom>
        </p:spPr>
      </p:pic>
      <p:sp>
        <p:nvSpPr>
          <p:cNvPr id="119" name="Shape 119"/>
          <p:cNvSpPr/>
          <p:nvPr/>
        </p:nvSpPr>
        <p:spPr>
          <a:xfrm>
            <a:off x="609600" y="6534150"/>
            <a:ext cx="63055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Развитие начинается с ясной идеи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11201400" y="6534150"/>
            <a:ext cx="400050" cy="1172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24"/>
              </a:lnSpc>
              <a:buNone/>
            </a:pPr>
            <a:r>
              <a:rPr sz="825" b="0" i="0">
                <a:solidFill>
                  <a:srgbClr val="151713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121" name="Shape 121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22" name="Shape 122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ice-pitch</dc:title>
  <dc:subject>Generated by Presenton export-core</dc:subject>
  <dc:creator>Presenton</dc:creator>
  <cp:lastModifiedBy>Presenton</cp:lastModifiedBy>
  <dcterms:created xsi:type="dcterms:W3CDTF">2026-10-26T13:08:39.247Z</dcterms:created>
  <dcterms:modified xsi:type="dcterms:W3CDTF">2026-10-26T13:08:39.247Z</dcterms:modified>
</cp:coreProperties>
</file>