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image" Target="../media/presenton-native-svg-1-4.sv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3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C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resenton Native Image 1" descr=""/>
          <p:cNvPicPr/>
          <p:nvPr/>
        </p:nvPicPr>
        <p:blipFill>
          <a:blip r:embed="rId2" cstate="none"/>
          <a:srcRect t="7813" b="78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hape 2"/>
          <p:cNvSpPr/>
          <p:nvPr/>
        </p:nvSpPr>
        <p:spPr>
          <a:xfrm>
            <a:off x="381000" y="209550"/>
            <a:ext cx="2562225" cy="466725"/>
          </a:xfrm>
          <a:prstGeom prst="roundRect">
            <a:avLst>
              <a:gd name="adj" fmla="val 40816"/>
            </a:avLst>
          </a:prstGeom>
          <a:solidFill>
            <a:srgbClr val="080C0A"/>
          </a:solidFill>
        </p:spPr>
        <p:txBody>
          <a:bodyPr/>
          <a:lstStyle/>
          <a:p/>
        </p:txBody>
      </p:sp>
      <p:sp>
        <p:nvSpPr>
          <p:cNvPr id="3" name="Shape 3"/>
          <p:cNvSpPr/>
          <p:nvPr/>
        </p:nvSpPr>
        <p:spPr>
          <a:xfrm>
            <a:off x="5848350" y="1133475"/>
            <a:ext cx="5810250" cy="3390900"/>
          </a:xfrm>
          <a:prstGeom prst="roundRect">
            <a:avLst>
              <a:gd name="adj" fmla="val 4494"/>
            </a:avLst>
          </a:prstGeom>
          <a:solidFill>
            <a:srgbClr val="080C0A"/>
          </a:solidFill>
        </p:spPr>
        <p:txBody>
          <a:bodyPr/>
          <a:lstStyle/>
          <a:p/>
        </p:txBody>
      </p:sp>
      <p:sp>
        <p:nvSpPr>
          <p:cNvPr id="4" name="Shape 4"/>
          <p:cNvSpPr/>
          <p:nvPr/>
        </p:nvSpPr>
        <p:spPr>
          <a:xfrm>
            <a:off x="6105525" y="1314450"/>
            <a:ext cx="5257800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B8FF65"/>
                </a:solidFill>
                <a:latin typeface="Arial"/>
                <a:ea typeface="Arial"/>
              </a:rPr>
              <a:t>Бизнес-отчёт / 2026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6076950" y="1914525"/>
            <a:ext cx="5257800" cy="143619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655"/>
              </a:lnSpc>
              <a:buNone/>
            </a:pPr>
            <a:r>
              <a:rPr sz="4875" b="0" i="0" spc="0">
                <a:solidFill>
                  <a:srgbClr val="FFFFFF"/>
                </a:solidFill>
                <a:latin typeface="Arial"/>
                <a:ea typeface="Arial"/>
              </a:rPr>
              <a:t>Эволюция</a:t>
            </a:r>
            <a:r>
              <a:rPr sz="4875" b="0" i="0" spc="0">
                <a:solidFill>
                  <a:srgbClr val="FFFFFF"/>
                </a:solidFill>
                <a:latin typeface="Arial"/>
                <a:ea typeface="Arial"/>
              </a:rPr>
              <a:t xml:space="preserve">
</a:t>
            </a:r>
            <a:r>
              <a:rPr sz="4875" b="0" i="0" spc="0">
                <a:solidFill>
                  <a:srgbClr val="FFFFFF"/>
                </a:solidFill>
                <a:latin typeface="Arial"/>
                <a:ea typeface="Arial"/>
              </a:rPr>
              <a:t>вашего бизнеса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5838825" y="4972050"/>
            <a:ext cx="5819775" cy="1362075"/>
          </a:xfrm>
          <a:prstGeom prst="roundRect">
            <a:avLst>
              <a:gd name="adj" fmla="val 11189"/>
            </a:avLst>
          </a:prstGeom>
          <a:solidFill>
            <a:srgbClr val="080C0A"/>
          </a:solidFill>
        </p:spPr>
        <p:txBody>
          <a:bodyPr/>
          <a:lstStyle/>
          <a:p/>
        </p:txBody>
      </p:sp>
      <p:sp>
        <p:nvSpPr>
          <p:cNvPr id="7" name="Shape 7"/>
          <p:cNvSpPr/>
          <p:nvPr/>
        </p:nvSpPr>
        <p:spPr>
          <a:xfrm>
            <a:off x="6105525" y="5105400"/>
            <a:ext cx="2628900" cy="45288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567"/>
              </a:lnSpc>
              <a:buNone/>
            </a:pPr>
            <a:r>
              <a:rPr sz="3075" b="0" i="0" spc="0">
                <a:solidFill>
                  <a:srgbClr val="B8FF65"/>
                </a:solidFill>
                <a:latin typeface="Arial"/>
                <a:ea typeface="Arial"/>
              </a:rPr>
              <a:t>323 млн ₽</a:t>
            </a:r>
            <a:endParaRPr lang="en-US"/>
          </a:p>
        </p:txBody>
      </p:sp>
      <p:sp>
        <p:nvSpPr>
          <p:cNvPr id="8" name="Shape 8"/>
          <p:cNvSpPr/>
          <p:nvPr/>
        </p:nvSpPr>
        <p:spPr>
          <a:xfrm>
            <a:off x="6134100" y="5857875"/>
            <a:ext cx="2505075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FFFFFF"/>
                </a:solidFill>
                <a:latin typeface="Arial"/>
                <a:ea typeface="Arial"/>
              </a:rPr>
              <a:t>Плановая выручка</a:t>
            </a:r>
            <a:endParaRPr lang="en-US"/>
          </a:p>
        </p:txBody>
      </p:sp>
      <p:sp>
        <p:nvSpPr>
          <p:cNvPr id="9" name="Shape 9"/>
          <p:cNvSpPr/>
          <p:nvPr/>
        </p:nvSpPr>
        <p:spPr>
          <a:xfrm>
            <a:off x="9229725" y="5105400"/>
            <a:ext cx="2171700" cy="45288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567"/>
              </a:lnSpc>
              <a:buNone/>
            </a:pPr>
            <a:r>
              <a:rPr sz="3075" b="0" i="0" spc="0">
                <a:solidFill>
                  <a:srgbClr val="FFFFFF"/>
                </a:solidFill>
                <a:latin typeface="Arial"/>
                <a:ea typeface="Arial"/>
              </a:rPr>
              <a:t>+24%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9258300" y="5857875"/>
            <a:ext cx="2162175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FFFFFF"/>
                </a:solidFill>
                <a:latin typeface="Arial"/>
                <a:ea typeface="Arial"/>
              </a:rPr>
              <a:t>Годовой рост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533400" y="314325"/>
            <a:ext cx="57150" cy="228600"/>
          </a:xfrm>
          <a:prstGeom prst="rect">
            <a:avLst/>
          </a:prstGeom>
          <a:solidFill>
            <a:srgbClr val="B8FF65"/>
          </a:solidFill>
        </p:spPr>
        <p:txBody>
          <a:bodyPr/>
          <a:lstStyle/>
          <a:p/>
        </p:txBody>
      </p:sp>
      <p:sp>
        <p:nvSpPr>
          <p:cNvPr id="12" name="Shape 12"/>
          <p:cNvSpPr/>
          <p:nvPr/>
        </p:nvSpPr>
        <p:spPr>
          <a:xfrm>
            <a:off x="742950" y="285750"/>
            <a:ext cx="23050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1" i="0">
                <a:solidFill>
                  <a:srgbClr val="FFFFFF"/>
                </a:solidFill>
                <a:latin typeface="Arial"/>
                <a:ea typeface="Arial"/>
              </a:rPr>
              <a:t>ОСЬ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14" name="Shape 14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C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/>
          <p:nvPr/>
        </p:nvSpPr>
        <p:spPr>
          <a:xfrm>
            <a:off x="533400" y="1000125"/>
            <a:ext cx="1099185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FFFFFF"/>
                </a:solidFill>
                <a:latin typeface="Arial"/>
                <a:ea typeface="Arial"/>
              </a:rPr>
              <a:t>Путь к стратегической цели</a:t>
            </a:r>
            <a:endParaRPr lang="en-US"/>
          </a:p>
        </p:txBody>
      </p:sp>
      <p:sp>
        <p:nvSpPr>
          <p:cNvPr id="16" name="Shape 16"/>
          <p:cNvSpPr/>
          <p:nvPr/>
        </p:nvSpPr>
        <p:spPr>
          <a:xfrm>
            <a:off x="533400" y="2743200"/>
            <a:ext cx="3533775" cy="2857500"/>
          </a:xfrm>
          <a:prstGeom prst="roundRect">
            <a:avLst>
              <a:gd name="adj" fmla="val 6000"/>
            </a:avLst>
          </a:prstGeom>
          <a:solidFill>
            <a:srgbClr val="252B27"/>
          </a:solidFill>
        </p:spPr>
        <p:txBody>
          <a:bodyPr/>
          <a:lstStyle/>
          <a:p/>
        </p:txBody>
      </p:sp>
      <p:sp>
        <p:nvSpPr>
          <p:cNvPr id="17" name="Shape 17"/>
          <p:cNvSpPr/>
          <p:nvPr/>
        </p:nvSpPr>
        <p:spPr>
          <a:xfrm>
            <a:off x="762000" y="2943225"/>
            <a:ext cx="3095625" cy="7070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568"/>
              </a:lnSpc>
              <a:buNone/>
            </a:pPr>
            <a:r>
              <a:rPr sz="4800" b="0" i="0" spc="0">
                <a:solidFill>
                  <a:srgbClr val="FFFFFF"/>
                </a:solidFill>
                <a:latin typeface="Arial"/>
                <a:ea typeface="Arial"/>
              </a:rPr>
              <a:t>300+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781050" y="4152900"/>
            <a:ext cx="3057525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FFFFFF"/>
                </a:solidFill>
                <a:latin typeface="Arial"/>
                <a:ea typeface="Arial"/>
              </a:rPr>
              <a:t>Завершённых проектов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4314825" y="2743200"/>
            <a:ext cx="3533775" cy="2857500"/>
          </a:xfrm>
          <a:prstGeom prst="roundRect">
            <a:avLst>
              <a:gd name="adj" fmla="val 6000"/>
            </a:avLst>
          </a:prstGeom>
          <a:solidFill>
            <a:srgbClr val="B8FF65"/>
          </a:solidFill>
        </p:spPr>
        <p:txBody>
          <a:bodyPr/>
          <a:lstStyle/>
          <a:p/>
        </p:txBody>
      </p:sp>
      <p:sp>
        <p:nvSpPr>
          <p:cNvPr id="20" name="Shape 20"/>
          <p:cNvSpPr/>
          <p:nvPr/>
        </p:nvSpPr>
        <p:spPr>
          <a:xfrm>
            <a:off x="4543425" y="2943225"/>
            <a:ext cx="3095625" cy="7070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568"/>
              </a:lnSpc>
              <a:buNone/>
            </a:pPr>
            <a:r>
              <a:rPr sz="4800" b="0" i="0" spc="0">
                <a:solidFill>
                  <a:srgbClr val="20221F"/>
                </a:solidFill>
                <a:latin typeface="Arial"/>
                <a:ea typeface="Arial"/>
              </a:rPr>
              <a:t>128 млн ₽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4562475" y="4152900"/>
            <a:ext cx="3057525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20221F"/>
                </a:solidFill>
                <a:latin typeface="Arial"/>
                <a:ea typeface="Arial"/>
              </a:rPr>
              <a:t>Выручка нового направления</a:t>
            </a:r>
            <a:endParaRPr lang="en-US"/>
          </a:p>
        </p:txBody>
      </p:sp>
      <p:sp>
        <p:nvSpPr>
          <p:cNvPr id="22" name="Shape 22"/>
          <p:cNvSpPr/>
          <p:nvPr/>
        </p:nvSpPr>
        <p:spPr>
          <a:xfrm>
            <a:off x="8096250" y="2743200"/>
            <a:ext cx="3562350" cy="2857500"/>
          </a:xfrm>
          <a:prstGeom prst="roundRect">
            <a:avLst>
              <a:gd name="adj" fmla="val 6000"/>
            </a:avLst>
          </a:prstGeom>
          <a:solidFill>
            <a:srgbClr val="252B27"/>
          </a:solidFill>
        </p:spPr>
        <p:txBody>
          <a:bodyPr/>
          <a:lstStyle/>
          <a:p/>
        </p:txBody>
      </p:sp>
      <p:sp>
        <p:nvSpPr>
          <p:cNvPr id="23" name="Shape 23"/>
          <p:cNvSpPr/>
          <p:nvPr/>
        </p:nvSpPr>
        <p:spPr>
          <a:xfrm>
            <a:off x="8324850" y="2943225"/>
            <a:ext cx="3124200" cy="70708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568"/>
              </a:lnSpc>
              <a:buNone/>
            </a:pPr>
            <a:r>
              <a:rPr sz="4800" b="0" i="0" spc="0">
                <a:solidFill>
                  <a:srgbClr val="FFFFFF"/>
                </a:solidFill>
                <a:latin typeface="Arial"/>
                <a:ea typeface="Arial"/>
              </a:rPr>
              <a:t>18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8343900" y="4152900"/>
            <a:ext cx="3086100" cy="2430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FFFFFF"/>
                </a:solidFill>
                <a:latin typeface="Arial"/>
                <a:ea typeface="Arial"/>
              </a:rPr>
              <a:t>Рынков присутствия</a:t>
            </a:r>
            <a:endParaRPr lang="en-US"/>
          </a:p>
        </p:txBody>
      </p:sp>
      <p:sp>
        <p:nvSpPr>
          <p:cNvPr id="25" name="Shape 25"/>
          <p:cNvSpPr/>
          <p:nvPr/>
        </p:nvSpPr>
        <p:spPr>
          <a:xfrm>
            <a:off x="533400" y="6334125"/>
            <a:ext cx="9544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Arial"/>
                <a:ea typeface="Arial"/>
              </a:rPr>
              <a:t>Источник: пример данных. Замените своими.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533400" y="314325"/>
            <a:ext cx="57150" cy="228600"/>
          </a:xfrm>
          <a:prstGeom prst="rect">
            <a:avLst/>
          </a:prstGeom>
          <a:solidFill>
            <a:srgbClr val="B8FF65"/>
          </a:solidFill>
        </p:spPr>
        <p:txBody>
          <a:bodyPr/>
          <a:lstStyle/>
          <a:p/>
        </p:txBody>
      </p:sp>
      <p:sp>
        <p:nvSpPr>
          <p:cNvPr id="27" name="Shape 27"/>
          <p:cNvSpPr/>
          <p:nvPr/>
        </p:nvSpPr>
        <p:spPr>
          <a:xfrm>
            <a:off x="742950" y="285750"/>
            <a:ext cx="23050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1" i="0">
                <a:solidFill>
                  <a:srgbClr val="FFFFFF"/>
                </a:solidFill>
                <a:latin typeface="Arial"/>
                <a:ea typeface="Arial"/>
              </a:rPr>
              <a:t>ОСЬ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10553700" y="295275"/>
            <a:ext cx="108585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Arial"/>
                <a:ea typeface="Arial"/>
              </a:rPr>
              <a:t>02 / 12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30" name="Shape 30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C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533400" y="1038225"/>
            <a:ext cx="6800850" cy="16793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224"/>
              </a:lnSpc>
              <a:buNone/>
            </a:pPr>
            <a:r>
              <a:rPr sz="11400" b="0" i="0" spc="0">
                <a:solidFill>
                  <a:srgbClr val="FFFFFF"/>
                </a:solidFill>
                <a:latin typeface="Arial"/>
                <a:ea typeface="Arial"/>
              </a:rPr>
              <a:t>300+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533400" y="4057650"/>
            <a:ext cx="10496550" cy="134778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307"/>
              </a:lnSpc>
              <a:buNone/>
            </a:pPr>
            <a:r>
              <a:rPr sz="4575" b="0" i="0" spc="0">
                <a:solidFill>
                  <a:srgbClr val="AFB7B0"/>
                </a:solidFill>
                <a:latin typeface="Arial"/>
                <a:ea typeface="Arial"/>
              </a:rPr>
              <a:t>Одна система.</a:t>
            </a:r>
            <a:r>
              <a:rPr sz="4575" b="0" i="0" spc="0">
                <a:solidFill>
                  <a:srgbClr val="AFB7B0"/>
                </a:solidFill>
                <a:latin typeface="Arial"/>
                <a:ea typeface="Arial"/>
              </a:rPr>
              <a:t xml:space="preserve">
</a:t>
            </a:r>
            <a:r>
              <a:rPr sz="4575" b="0" i="0" spc="0">
                <a:solidFill>
                  <a:srgbClr val="AFB7B0"/>
                </a:solidFill>
                <a:latin typeface="Arial"/>
                <a:ea typeface="Arial"/>
              </a:rPr>
              <a:t>Общий результат.</a:t>
            </a:r>
            <a:endParaRPr lang="en-US"/>
          </a:p>
        </p:txBody>
      </p:sp>
      <p:sp>
        <p:nvSpPr>
          <p:cNvPr id="33" name="Shape 33"/>
          <p:cNvSpPr/>
          <p:nvPr/>
        </p:nvSpPr>
        <p:spPr>
          <a:xfrm>
            <a:off x="8267700" y="1447800"/>
            <a:ext cx="3267075" cy="50809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01"/>
              </a:lnSpc>
              <a:buNone/>
            </a:pPr>
            <a:r>
              <a:rPr sz="1725" b="0" i="0">
                <a:solidFill>
                  <a:srgbClr val="FFFFFF"/>
                </a:solidFill>
                <a:latin typeface="Arial"/>
                <a:ea typeface="Arial"/>
              </a:rPr>
              <a:t>Объединяем команды, данные и процессы вокруг измеримой цели.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8753475" y="3495675"/>
            <a:ext cx="2743200" cy="466725"/>
          </a:xfrm>
          <a:prstGeom prst="roundRect">
            <a:avLst>
              <a:gd name="adj" fmla="val 48980"/>
            </a:avLst>
          </a:prstGeom>
          <a:solidFill>
            <a:srgbClr val="B8FF65"/>
          </a:solidFill>
        </p:spPr>
        <p:txBody>
          <a:bodyPr/>
          <a:lstStyle/>
          <a:p/>
        </p:txBody>
      </p:sp>
      <p:sp>
        <p:nvSpPr>
          <p:cNvPr id="35" name="Shape 35"/>
          <p:cNvSpPr/>
          <p:nvPr/>
        </p:nvSpPr>
        <p:spPr>
          <a:xfrm>
            <a:off x="8991600" y="3581400"/>
            <a:ext cx="2305050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20221F"/>
                </a:solidFill>
                <a:latin typeface="Arial"/>
                <a:ea typeface="Arial"/>
              </a:rPr>
              <a:t>Новый этап роста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533400" y="314325"/>
            <a:ext cx="57150" cy="228600"/>
          </a:xfrm>
          <a:prstGeom prst="rect">
            <a:avLst/>
          </a:prstGeom>
          <a:solidFill>
            <a:srgbClr val="B8FF65"/>
          </a:solidFill>
        </p:spPr>
        <p:txBody>
          <a:bodyPr/>
          <a:lstStyle/>
          <a:p/>
        </p:txBody>
      </p:sp>
      <p:sp>
        <p:nvSpPr>
          <p:cNvPr id="37" name="Shape 37"/>
          <p:cNvSpPr/>
          <p:nvPr/>
        </p:nvSpPr>
        <p:spPr>
          <a:xfrm>
            <a:off x="742950" y="285750"/>
            <a:ext cx="23050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1" i="0">
                <a:solidFill>
                  <a:srgbClr val="FFFFFF"/>
                </a:solidFill>
                <a:latin typeface="Arial"/>
                <a:ea typeface="Arial"/>
              </a:rPr>
              <a:t>ОСЬ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10553700" y="295275"/>
            <a:ext cx="108585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Arial"/>
                <a:ea typeface="Arial"/>
              </a:rPr>
              <a:t>03 / 12</a:t>
            </a:r>
            <a:endParaRPr lang="en-US"/>
          </a:p>
        </p:txBody>
      </p:sp>
      <p:sp>
        <p:nvSpPr>
          <p:cNvPr id="39" name="Shape 39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40" name="Shape 40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C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533400" y="1000125"/>
            <a:ext cx="5857875" cy="143619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655"/>
              </a:lnSpc>
              <a:buNone/>
            </a:pPr>
            <a:r>
              <a:rPr sz="4875" b="0" i="0" spc="0">
                <a:solidFill>
                  <a:srgbClr val="FFFFFF"/>
                </a:solidFill>
                <a:latin typeface="Arial"/>
                <a:ea typeface="Arial"/>
              </a:rPr>
              <a:t>Расти</a:t>
            </a:r>
            <a:r>
              <a:rPr sz="4875" b="0" i="0" spc="0">
                <a:solidFill>
                  <a:srgbClr val="FFFFFF"/>
                </a:solidFill>
                <a:latin typeface="Arial"/>
                <a:ea typeface="Arial"/>
              </a:rPr>
              <a:t xml:space="preserve">
</a:t>
            </a:r>
            <a:r>
              <a:rPr sz="4875" b="0" i="0" spc="0">
                <a:solidFill>
                  <a:srgbClr val="FFFFFF"/>
                </a:solidFill>
                <a:latin typeface="Arial"/>
                <a:ea typeface="Arial"/>
              </a:rPr>
              <a:t>согласованно</a:t>
            </a:r>
            <a:endParaRPr lang="en-US"/>
          </a:p>
        </p:txBody>
      </p:sp>
      <p:sp>
        <p:nvSpPr>
          <p:cNvPr id="42" name="Shape 42"/>
          <p:cNvSpPr/>
          <p:nvPr/>
        </p:nvSpPr>
        <p:spPr>
          <a:xfrm>
            <a:off x="571500" y="3705225"/>
            <a:ext cx="5248275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</a:rPr>
              <a:t>Единые приоритеты помогают направить ресурсы туда, где они дают наибольший эффект.</a:t>
            </a:r>
            <a:endParaRPr lang="en-US"/>
          </a:p>
        </p:txBody>
      </p:sp>
      <p:pic>
        <p:nvPicPr>
          <p:cNvPr id="101" name="Presenton Native SVG Image 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0" y="1238250"/>
            <a:ext cx="4638675" cy="4638675"/>
          </a:xfrm>
          <a:prstGeom prst="rect">
            <a:avLst/>
          </a:prstGeom>
        </p:spPr>
      </p:pic>
      <p:sp>
        <p:nvSpPr>
          <p:cNvPr id="43" name="Shape 43"/>
          <p:cNvSpPr/>
          <p:nvPr/>
        </p:nvSpPr>
        <p:spPr>
          <a:xfrm>
            <a:off x="7591425" y="2247900"/>
            <a:ext cx="3267075" cy="18782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9"/>
              </a:lnSpc>
              <a:buNone/>
            </a:pPr>
            <a:r>
              <a:rPr sz="1275" b="0" i="0">
                <a:solidFill>
                  <a:srgbClr val="20221F"/>
                </a:solidFill>
                <a:latin typeface="Arial"/>
                <a:ea typeface="Arial"/>
              </a:rPr>
              <a:t>СТРАТЕГИЧЕСКИЙ ФОКУС</a:t>
            </a:r>
            <a:endParaRPr lang="en-US"/>
          </a:p>
        </p:txBody>
      </p:sp>
      <p:sp>
        <p:nvSpPr>
          <p:cNvPr id="44" name="Shape 44"/>
          <p:cNvSpPr/>
          <p:nvPr/>
        </p:nvSpPr>
        <p:spPr>
          <a:xfrm>
            <a:off x="7591425" y="3000375"/>
            <a:ext cx="3209925" cy="85070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699"/>
              </a:lnSpc>
              <a:buNone/>
            </a:pPr>
            <a:r>
              <a:rPr sz="5775" b="0" i="0" spc="0">
                <a:solidFill>
                  <a:srgbClr val="20221F"/>
                </a:solidFill>
                <a:latin typeface="Arial"/>
                <a:ea typeface="Arial"/>
              </a:rPr>
              <a:t>84%</a:t>
            </a:r>
            <a:endParaRPr lang="en-US"/>
          </a:p>
        </p:txBody>
      </p:sp>
      <p:sp>
        <p:nvSpPr>
          <p:cNvPr id="45" name="Shape 45"/>
          <p:cNvSpPr/>
          <p:nvPr/>
        </p:nvSpPr>
        <p:spPr>
          <a:xfrm>
            <a:off x="7600950" y="4314825"/>
            <a:ext cx="3276600" cy="48607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0" i="0">
                <a:solidFill>
                  <a:srgbClr val="20221F"/>
                </a:solidFill>
                <a:latin typeface="Arial"/>
                <a:ea typeface="Arial"/>
              </a:rPr>
              <a:t>инициатив поддерживают</a:t>
            </a:r>
            <a:r>
              <a:rPr sz="1650" b="0" i="0">
                <a:solidFill>
                  <a:srgbClr val="20221F"/>
                </a:solidFill>
                <a:latin typeface="Arial"/>
                <a:ea typeface="Arial"/>
              </a:rPr>
              <a:t xml:space="preserve">
</a:t>
            </a:r>
            <a:r>
              <a:rPr sz="1650" b="0" i="0">
                <a:solidFill>
                  <a:srgbClr val="20221F"/>
                </a:solidFill>
                <a:latin typeface="Arial"/>
                <a:ea typeface="Arial"/>
              </a:rPr>
              <a:t>главную цель компании</a:t>
            </a:r>
            <a:endParaRPr lang="en-US"/>
          </a:p>
        </p:txBody>
      </p:sp>
      <p:sp>
        <p:nvSpPr>
          <p:cNvPr id="46" name="Shape 46"/>
          <p:cNvSpPr/>
          <p:nvPr/>
        </p:nvSpPr>
        <p:spPr>
          <a:xfrm>
            <a:off x="533400" y="314325"/>
            <a:ext cx="57150" cy="228600"/>
          </a:xfrm>
          <a:prstGeom prst="rect">
            <a:avLst/>
          </a:prstGeom>
          <a:solidFill>
            <a:srgbClr val="B8FF65"/>
          </a:solidFill>
        </p:spPr>
        <p:txBody>
          <a:bodyPr/>
          <a:lstStyle/>
          <a:p/>
        </p:txBody>
      </p:sp>
      <p:sp>
        <p:nvSpPr>
          <p:cNvPr id="47" name="Shape 47"/>
          <p:cNvSpPr/>
          <p:nvPr/>
        </p:nvSpPr>
        <p:spPr>
          <a:xfrm>
            <a:off x="742950" y="285750"/>
            <a:ext cx="23050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1" i="0">
                <a:solidFill>
                  <a:srgbClr val="FFFFFF"/>
                </a:solidFill>
                <a:latin typeface="Arial"/>
                <a:ea typeface="Arial"/>
              </a:rPr>
              <a:t>ОСЬ</a:t>
            </a:r>
            <a:endParaRPr lang="en-US"/>
          </a:p>
        </p:txBody>
      </p:sp>
      <p:sp>
        <p:nvSpPr>
          <p:cNvPr id="48" name="Shape 48"/>
          <p:cNvSpPr/>
          <p:nvPr/>
        </p:nvSpPr>
        <p:spPr>
          <a:xfrm>
            <a:off x="10553700" y="295275"/>
            <a:ext cx="108585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Arial"/>
                <a:ea typeface="Arial"/>
              </a:rPr>
              <a:t>04 / 12</a:t>
            </a:r>
            <a:endParaRPr lang="en-US"/>
          </a:p>
        </p:txBody>
      </p:sp>
      <p:sp>
        <p:nvSpPr>
          <p:cNvPr id="49" name="Shape 49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50" name="Shape 50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C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/>
          <p:nvPr/>
        </p:nvSpPr>
        <p:spPr>
          <a:xfrm>
            <a:off x="533400" y="1000125"/>
            <a:ext cx="1099185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FFFFFF"/>
                </a:solidFill>
                <a:latin typeface="Arial"/>
                <a:ea typeface="Arial"/>
              </a:rPr>
              <a:t>Динамика с ясным вектором</a:t>
            </a:r>
            <a:endParaRPr lang="en-US"/>
          </a:p>
        </p:txBody>
      </p:sp>
      <p:pic>
        <p:nvPicPr>
          <p:cNvPr id="102" name="Presenton Native Image 3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533400" y="2686050"/>
            <a:ext cx="11125200" cy="3267075"/>
          </a:xfrm>
          <a:prstGeom prst="rect">
            <a:avLst/>
          </a:prstGeom>
        </p:spPr>
      </p:pic>
      <p:sp>
        <p:nvSpPr>
          <p:cNvPr id="52" name="Shape 52"/>
          <p:cNvSpPr/>
          <p:nvPr/>
        </p:nvSpPr>
        <p:spPr>
          <a:xfrm>
            <a:off x="533400" y="6334125"/>
            <a:ext cx="9544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Arial"/>
                <a:ea typeface="Arial"/>
              </a:rPr>
              <a:t>Источник: пример данных. Замените своими.</a:t>
            </a:r>
            <a:endParaRPr lang="en-US"/>
          </a:p>
        </p:txBody>
      </p:sp>
      <p:sp>
        <p:nvSpPr>
          <p:cNvPr id="53" name="Shape 53"/>
          <p:cNvSpPr/>
          <p:nvPr/>
        </p:nvSpPr>
        <p:spPr>
          <a:xfrm>
            <a:off x="533400" y="314325"/>
            <a:ext cx="57150" cy="228600"/>
          </a:xfrm>
          <a:prstGeom prst="rect">
            <a:avLst/>
          </a:prstGeom>
          <a:solidFill>
            <a:srgbClr val="B8FF65"/>
          </a:solidFill>
        </p:spPr>
        <p:txBody>
          <a:bodyPr/>
          <a:lstStyle/>
          <a:p/>
        </p:txBody>
      </p:sp>
      <p:sp>
        <p:nvSpPr>
          <p:cNvPr id="54" name="Shape 54"/>
          <p:cNvSpPr/>
          <p:nvPr/>
        </p:nvSpPr>
        <p:spPr>
          <a:xfrm>
            <a:off x="742950" y="285750"/>
            <a:ext cx="23050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1" i="0">
                <a:solidFill>
                  <a:srgbClr val="FFFFFF"/>
                </a:solidFill>
                <a:latin typeface="Arial"/>
                <a:ea typeface="Arial"/>
              </a:rPr>
              <a:t>ОСЬ</a:t>
            </a:r>
            <a:endParaRPr lang="en-US"/>
          </a:p>
        </p:txBody>
      </p:sp>
      <p:sp>
        <p:nvSpPr>
          <p:cNvPr id="55" name="Shape 55"/>
          <p:cNvSpPr/>
          <p:nvPr/>
        </p:nvSpPr>
        <p:spPr>
          <a:xfrm>
            <a:off x="10553700" y="295275"/>
            <a:ext cx="108585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Arial"/>
                <a:ea typeface="Arial"/>
              </a:rPr>
              <a:t>05 / 12</a:t>
            </a:r>
            <a:endParaRPr lang="en-US"/>
          </a:p>
        </p:txBody>
      </p:sp>
      <p:sp>
        <p:nvSpPr>
          <p:cNvPr id="56" name="Shape 56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57" name="Shape 57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0C0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/>
          <p:nvPr/>
        </p:nvSpPr>
        <p:spPr>
          <a:xfrm>
            <a:off x="533400" y="1000125"/>
            <a:ext cx="10991850" cy="57447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FFFFFF"/>
                </a:solidFill>
                <a:latin typeface="Arial"/>
                <a:ea typeface="Arial"/>
              </a:rPr>
              <a:t>Портфель возможностей</a:t>
            </a:r>
            <a:endParaRPr lang="en-US"/>
          </a:p>
        </p:txBody>
      </p:sp>
      <p:pic>
        <p:nvPicPr>
          <p:cNvPr id="103" name="Presenton Native Image 4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6343650" y="2409825"/>
            <a:ext cx="5219700" cy="3657600"/>
          </a:xfrm>
          <a:prstGeom prst="rect">
            <a:avLst/>
          </a:prstGeom>
        </p:spPr>
      </p:pic>
      <p:sp>
        <p:nvSpPr>
          <p:cNvPr id="59" name="Shape 59"/>
          <p:cNvSpPr/>
          <p:nvPr/>
        </p:nvSpPr>
        <p:spPr>
          <a:xfrm>
            <a:off x="533400" y="2619375"/>
            <a:ext cx="3686175" cy="71809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655"/>
              </a:lnSpc>
              <a:buNone/>
            </a:pPr>
            <a:r>
              <a:rPr sz="4875" b="0" i="0" spc="0">
                <a:solidFill>
                  <a:srgbClr val="B8FF65"/>
                </a:solidFill>
                <a:latin typeface="Arial"/>
                <a:ea typeface="Arial"/>
              </a:rPr>
              <a:t>55%</a:t>
            </a:r>
            <a:endParaRPr lang="en-US"/>
          </a:p>
        </p:txBody>
      </p:sp>
      <p:sp>
        <p:nvSpPr>
          <p:cNvPr id="60" name="Shape 60"/>
          <p:cNvSpPr/>
          <p:nvPr/>
        </p:nvSpPr>
        <p:spPr>
          <a:xfrm>
            <a:off x="571500" y="3562350"/>
            <a:ext cx="4876800" cy="28723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62"/>
              </a:lnSpc>
              <a:buNone/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</a:rPr>
              <a:t>Надёжное ядро бизнеса</a:t>
            </a:r>
            <a:endParaRPr lang="en-US"/>
          </a:p>
        </p:txBody>
      </p:sp>
      <p:sp>
        <p:nvSpPr>
          <p:cNvPr id="61" name="Shape 61"/>
          <p:cNvSpPr/>
          <p:nvPr/>
        </p:nvSpPr>
        <p:spPr>
          <a:xfrm>
            <a:off x="533400" y="4448175"/>
            <a:ext cx="3686175" cy="67389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307"/>
              </a:lnSpc>
              <a:buNone/>
            </a:pPr>
            <a:r>
              <a:rPr sz="4575" b="0" i="0" spc="0">
                <a:solidFill>
                  <a:srgbClr val="FFFFFF"/>
                </a:solidFill>
                <a:latin typeface="Arial"/>
                <a:ea typeface="Arial"/>
              </a:rPr>
              <a:t>45%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571500" y="5353050"/>
            <a:ext cx="4876800" cy="27622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75"/>
              </a:lnSpc>
              <a:buNone/>
            </a:pPr>
            <a:r>
              <a:rPr sz="1875" b="0" i="0">
                <a:solidFill>
                  <a:srgbClr val="FFFFFF"/>
                </a:solidFill>
                <a:latin typeface="Arial"/>
                <a:ea typeface="Arial"/>
              </a:rPr>
              <a:t>Новые направления роста</a:t>
            </a:r>
            <a:endParaRPr lang="en-US"/>
          </a:p>
        </p:txBody>
      </p:sp>
      <p:sp>
        <p:nvSpPr>
          <p:cNvPr id="63" name="Shape 63"/>
          <p:cNvSpPr/>
          <p:nvPr/>
        </p:nvSpPr>
        <p:spPr>
          <a:xfrm>
            <a:off x="533400" y="6334125"/>
            <a:ext cx="95440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Arial"/>
                <a:ea typeface="Arial"/>
              </a:rPr>
              <a:t>Источник: пример данных. Замените своими.</a:t>
            </a:r>
            <a:endParaRPr lang="en-US"/>
          </a:p>
        </p:txBody>
      </p:sp>
      <p:sp>
        <p:nvSpPr>
          <p:cNvPr id="64" name="Shape 64"/>
          <p:cNvSpPr/>
          <p:nvPr/>
        </p:nvSpPr>
        <p:spPr>
          <a:xfrm>
            <a:off x="533400" y="314325"/>
            <a:ext cx="57150" cy="228600"/>
          </a:xfrm>
          <a:prstGeom prst="rect">
            <a:avLst/>
          </a:prstGeom>
          <a:solidFill>
            <a:srgbClr val="B8FF65"/>
          </a:solidFill>
        </p:spPr>
        <p:txBody>
          <a:bodyPr/>
          <a:lstStyle/>
          <a:p/>
        </p:txBody>
      </p:sp>
      <p:sp>
        <p:nvSpPr>
          <p:cNvPr id="65" name="Shape 65"/>
          <p:cNvSpPr/>
          <p:nvPr/>
        </p:nvSpPr>
        <p:spPr>
          <a:xfrm>
            <a:off x="742950" y="285750"/>
            <a:ext cx="2305050" cy="1766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92"/>
              </a:lnSpc>
              <a:buNone/>
            </a:pPr>
            <a:r>
              <a:rPr sz="1200" b="1" i="0">
                <a:solidFill>
                  <a:srgbClr val="FFFFFF"/>
                </a:solidFill>
                <a:latin typeface="Arial"/>
                <a:ea typeface="Arial"/>
              </a:rPr>
              <a:t>ОСЬ</a:t>
            </a:r>
            <a:endParaRPr lang="en-US"/>
          </a:p>
        </p:txBody>
      </p:sp>
      <p:sp>
        <p:nvSpPr>
          <p:cNvPr id="66" name="Shape 66"/>
          <p:cNvSpPr/>
          <p:nvPr/>
        </p:nvSpPr>
        <p:spPr>
          <a:xfrm>
            <a:off x="10553700" y="295275"/>
            <a:ext cx="1085850" cy="15463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18"/>
              </a:lnSpc>
              <a:buNone/>
            </a:pPr>
            <a:r>
              <a:rPr sz="1050" b="0" i="0">
                <a:solidFill>
                  <a:srgbClr val="FFFFFF"/>
                </a:solidFill>
                <a:latin typeface="Arial"/>
                <a:ea typeface="Arial"/>
              </a:rPr>
              <a:t>06 / 12</a:t>
            </a:r>
            <a:endParaRPr lang="en-US"/>
          </a:p>
        </p:txBody>
      </p:sp>
      <p:sp>
        <p:nvSpPr>
          <p:cNvPr id="67" name="Shape 67"/>
          <p:cNvSpPr/>
          <p:nvPr/>
        </p:nvSpPr>
        <p:spPr>
          <a:xfrm>
            <a:off x="0" y="6553200"/>
            <a:ext cx="12192000" cy="304800"/>
          </a:xfrm>
          <a:prstGeom prst="rect">
            <a:avLst/>
          </a:prstGeom>
          <a:solidFill>
            <a:srgbClr val="FFFFFF"/>
          </a:solidFill>
        </p:spPr>
        <p:txBody>
          <a:bodyPr/>
          <a:lstStyle/>
          <a:p/>
        </p:txBody>
      </p:sp>
      <p:sp>
        <p:nvSpPr>
          <p:cNvPr id="68" name="Shape 68"/>
          <p:cNvSpPr/>
          <p:nvPr/>
        </p:nvSpPr>
        <p:spPr>
          <a:xfrm>
            <a:off x="190500" y="6610350"/>
            <a:ext cx="11830050" cy="15329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55"/>
              </a:lnSpc>
              <a:buNone/>
            </a:pPr>
            <a:r>
              <a:rPr sz="1050" b="0" i="0">
                <a:solidFill>
                  <a:srgbClr val="172033"/>
                </a:solidFill>
                <a:latin typeface="Arial"/>
                <a:ea typeface="Arial"/>
              </a:rPr>
              <a:t>ДЕМОНСТРАЦИОННЫЙ МАКЕТ · УЧЕБНЫЕ ДАННЫЕ · НЕ КЛИЕНТСКИЙ КЕЙС · YaSlide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axis-business</dc:title>
  <dc:subject>Generated by Presenton export-core</dc:subject>
  <dc:creator>Presenton</dc:creator>
  <cp:lastModifiedBy>Presenton</cp:lastModifiedBy>
  <dcterms:created xsi:type="dcterms:W3CDTF">2026-10-26T13:08:10.487Z</dcterms:created>
  <dcterms:modified xsi:type="dcterms:W3CDTF">2026-10-26T13:08:10.487Z</dcterms:modified>
</cp:coreProperties>
</file>