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Default ContentType="image/png" Extension="png"/>
  <Default ContentType="image/jpeg" Extension="jpeg"/>
  <Default ContentType="image/jpeg" Extension="jpg"/>
  <Default ContentType="video/mp4" Extension="mp4"/>
  <Override ContentType="application/vnd.openxmlformats-officedocument.presentationml.presentation.main+xml" PartName="/ppt/presentation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theme+xml" PartName="/ppt/theme/them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presentationml.tableStyles+xml" PartName="/ppt/tableStyles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Default Extension="svg" ContentType="image/svg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 xmlns:a="http://schemas.openxmlformats.org/drawingml/2006/main">
    <a:defPPr>
      <a:defRPr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90" d="100"/>
          <a:sy n="90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 sz="half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 sz="quarter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hdr="0" ftr="0" sldNu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228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presenton-native-svg-1-2.svg"/><Relationship Id="rId4" Type="http://schemas.openxmlformats.org/officeDocument/2006/relationships/image" Target="../media/presenton-native-svg-2-2.svg"/><Relationship Id="rId5" Type="http://schemas.openxmlformats.org/officeDocument/2006/relationships/image" Target="../media/presenton-native-svg-3-2.sv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presenton-native-svg-4-3.svg"/><Relationship Id="rId4" Type="http://schemas.openxmlformats.org/officeDocument/2006/relationships/image" Target="../media/presenton-native-svg-5-3.svg"/><Relationship Id="rId5" Type="http://schemas.openxmlformats.org/officeDocument/2006/relationships/image" Target="../media/presenton-native-svg-6-3.sv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8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9.png"/><Relationship Id="rId4" Type="http://schemas.openxmlformats.org/officeDocument/2006/relationships/image" Target="../media/presenton-native-svg-7-6.svg"/><Relationship Id="rId5" Type="http://schemas.openxmlformats.org/officeDocument/2006/relationships/image" Target="../media/presenton-native-svg-8-6.svg"/><Relationship Id="rId6" Type="http://schemas.openxmlformats.org/officeDocument/2006/relationships/image" Target="../media/presenton-native-svg-9-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resenton Native Image 1" descr=""/>
          <p:cNvPicPr/>
          <p:nvPr/>
        </p:nvPicPr>
        <p:blipFill>
          <a:blip r:embed="rId2" cstate="none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hape 2"/>
          <p:cNvSpPr/>
          <p:nvPr/>
        </p:nvSpPr>
        <p:spPr>
          <a:xfrm>
            <a:off x="381000" y="1276350"/>
            <a:ext cx="6067425" cy="4057650"/>
          </a:xfrm>
          <a:prstGeom prst="rect">
            <a:avLst/>
          </a:prstGeom>
          <a:solidFill>
            <a:srgbClr val="0D1C2B"/>
          </a:solidFill>
        </p:spPr>
        <p:txBody>
          <a:bodyPr/>
          <a:lstStyle/>
          <a:p/>
        </p:txBody>
      </p:sp>
      <p:sp>
        <p:nvSpPr>
          <p:cNvPr id="3" name="Shape 3"/>
          <p:cNvSpPr/>
          <p:nvPr/>
        </p:nvSpPr>
        <p:spPr>
          <a:xfrm>
            <a:off x="609600" y="1428750"/>
            <a:ext cx="5610225" cy="152459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003"/>
              </a:lnSpc>
              <a:buNone/>
            </a:pPr>
            <a:r>
              <a:rPr sz="5175" b="0" i="0" spc="0">
                <a:solidFill>
                  <a:srgbClr val="FFFFFF"/>
                </a:solidFill>
                <a:latin typeface="Arial"/>
                <a:ea typeface="Arial"/>
              </a:rPr>
              <a:t>Новые привычки.</a:t>
            </a:r>
            <a:r>
              <a:rPr sz="5175" b="0" i="0" spc="0">
                <a:solidFill>
                  <a:srgbClr val="FFFFFF"/>
                </a:solidFill>
                <a:latin typeface="Arial"/>
                <a:ea typeface="Arial"/>
              </a:rPr>
              <a:t xml:space="preserve">
</a:t>
            </a:r>
            <a:r>
              <a:rPr sz="5175" b="0" i="0" spc="0">
                <a:solidFill>
                  <a:srgbClr val="FFFFFF"/>
                </a:solidFill>
                <a:latin typeface="Arial"/>
                <a:ea typeface="Arial"/>
              </a:rPr>
              <a:t>Новый рынок.</a:t>
            </a:r>
            <a:endParaRPr lang="en-US"/>
          </a:p>
        </p:txBody>
      </p:sp>
      <p:sp>
        <p:nvSpPr>
          <p:cNvPr id="4" name="Shape 4"/>
          <p:cNvSpPr/>
          <p:nvPr/>
        </p:nvSpPr>
        <p:spPr>
          <a:xfrm>
            <a:off x="647700" y="4067175"/>
            <a:ext cx="5143500" cy="5744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62"/>
              </a:lnSpc>
              <a:buNone/>
            </a:pPr>
            <a:r>
              <a:rPr sz="1950" b="0" i="0">
                <a:solidFill>
                  <a:srgbClr val="D9E7F1"/>
                </a:solidFill>
                <a:latin typeface="Arial"/>
                <a:ea typeface="Arial"/>
              </a:rPr>
              <a:t>Как меняется спрос и где появляются возможности</a:t>
            </a:r>
            <a:endParaRPr lang="en-US"/>
          </a:p>
        </p:txBody>
      </p:sp>
      <p:sp>
        <p:nvSpPr>
          <p:cNvPr id="5" name="Shape 5"/>
          <p:cNvSpPr/>
          <p:nvPr/>
        </p:nvSpPr>
        <p:spPr>
          <a:xfrm>
            <a:off x="609600" y="285750"/>
            <a:ext cx="2876550" cy="2540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01"/>
              </a:lnSpc>
              <a:buNone/>
            </a:pPr>
            <a:r>
              <a:rPr sz="1725" b="1" i="0">
                <a:solidFill>
                  <a:srgbClr val="FFFFFF"/>
                </a:solidFill>
                <a:latin typeface="Arial"/>
                <a:ea typeface="Arial"/>
              </a:rPr>
              <a:t>АТЛАС</a:t>
            </a:r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628650" y="695325"/>
            <a:ext cx="38290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D9E7F1"/>
                </a:solidFill>
                <a:latin typeface="Arial"/>
                <a:ea typeface="Arial"/>
              </a:rPr>
              <a:t>ИССЛЕДОВАНИЕ РЫНКА</a:t>
            </a:r>
            <a:endParaRPr lang="en-US"/>
          </a:p>
        </p:txBody>
      </p:sp>
      <p:sp>
        <p:nvSpPr>
          <p:cNvPr id="7" name="Shape 7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8" name="Shape 8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609600" y="990600"/>
            <a:ext cx="10687050" cy="59650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698"/>
              </a:lnSpc>
              <a:buNone/>
            </a:pPr>
            <a:r>
              <a:rPr sz="4050" b="0" i="0" spc="0">
                <a:solidFill>
                  <a:srgbClr val="FFFFFF"/>
                </a:solidFill>
                <a:latin typeface="Arial"/>
                <a:ea typeface="Arial"/>
              </a:rPr>
              <a:t>Главные выводы</a:t>
            </a:r>
            <a:endParaRPr lang="en-US"/>
          </a:p>
        </p:txBody>
      </p:sp>
      <p:sp>
        <p:nvSpPr>
          <p:cNvPr id="10" name="Shape 10"/>
          <p:cNvSpPr/>
          <p:nvPr/>
        </p:nvSpPr>
        <p:spPr>
          <a:xfrm>
            <a:off x="609600" y="2609850"/>
            <a:ext cx="3514725" cy="3409950"/>
          </a:xfrm>
          <a:prstGeom prst="rect">
            <a:avLst/>
          </a:prstGeom>
          <a:solidFill>
            <a:srgbClr val="20394F"/>
          </a:solidFill>
        </p:spPr>
        <p:txBody>
          <a:bodyPr/>
          <a:lstStyle/>
          <a:p/>
        </p:txBody>
      </p:sp>
      <p:sp>
        <p:nvSpPr>
          <p:cNvPr id="11" name="Shape 11"/>
          <p:cNvSpPr/>
          <p:nvPr/>
        </p:nvSpPr>
        <p:spPr>
          <a:xfrm>
            <a:off x="838200" y="2809875"/>
            <a:ext cx="3076575" cy="75128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58"/>
              </a:lnSpc>
              <a:buNone/>
            </a:pPr>
            <a:r>
              <a:rPr sz="2550" b="0" i="0">
                <a:solidFill>
                  <a:srgbClr val="FFFFFF"/>
                </a:solidFill>
                <a:latin typeface="Arial"/>
                <a:ea typeface="Arial"/>
              </a:rPr>
              <a:t>Покупают чаще.</a:t>
            </a:r>
            <a:r>
              <a:rPr sz="2550" b="0" i="0">
                <a:solidFill>
                  <a:srgbClr val="FFFFFF"/>
                </a:solidFill>
                <a:latin typeface="Arial"/>
                <a:ea typeface="Arial"/>
              </a:rPr>
              <a:t xml:space="preserve">
</a:t>
            </a:r>
            <a:r>
              <a:rPr sz="2550" b="0" i="0">
                <a:solidFill>
                  <a:srgbClr val="FFFFFF"/>
                </a:solidFill>
                <a:latin typeface="Arial"/>
                <a:ea typeface="Arial"/>
              </a:rPr>
              <a:t>Выбирают точнее.</a:t>
            </a:r>
            <a:endParaRPr lang="en-US"/>
          </a:p>
        </p:txBody>
      </p:sp>
      <p:sp>
        <p:nvSpPr>
          <p:cNvPr id="12" name="Shape 12"/>
          <p:cNvSpPr/>
          <p:nvPr/>
        </p:nvSpPr>
        <p:spPr>
          <a:xfrm>
            <a:off x="847725" y="4476750"/>
            <a:ext cx="3048000" cy="92809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D9E7F1"/>
                </a:solidFill>
                <a:latin typeface="Arial"/>
                <a:ea typeface="Arial"/>
              </a:rPr>
              <a:t>Аудитория ценит удобство и качество. Рост категории зависит от того, насколько продукт встроен в повседневные сценарии.</a:t>
            </a:r>
            <a:endParaRPr lang="en-US"/>
          </a:p>
        </p:txBody>
      </p:sp>
      <p:pic>
        <p:nvPicPr>
          <p:cNvPr id="101" name="Presenton Native SVG Image 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0" y="2628900"/>
            <a:ext cx="6838950" cy="9525"/>
          </a:xfrm>
          <a:prstGeom prst="rect">
            <a:avLst/>
          </a:prstGeom>
        </p:spPr>
      </p:pic>
      <p:sp>
        <p:nvSpPr>
          <p:cNvPr id="13" name="Shape 13"/>
          <p:cNvSpPr/>
          <p:nvPr/>
        </p:nvSpPr>
        <p:spPr>
          <a:xfrm>
            <a:off x="4572000" y="2781300"/>
            <a:ext cx="2409825" cy="67389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307"/>
              </a:lnSpc>
              <a:buNone/>
            </a:pPr>
            <a:r>
              <a:rPr sz="4575" b="0" i="0" spc="0">
                <a:solidFill>
                  <a:srgbClr val="FFFFFF"/>
                </a:solidFill>
                <a:latin typeface="Arial"/>
                <a:ea typeface="Arial"/>
              </a:rPr>
              <a:t>5,7%</a:t>
            </a:r>
            <a:endParaRPr lang="en-US"/>
          </a:p>
        </p:txBody>
      </p:sp>
      <p:sp>
        <p:nvSpPr>
          <p:cNvPr id="14" name="Shape 14"/>
          <p:cNvSpPr/>
          <p:nvPr/>
        </p:nvSpPr>
        <p:spPr>
          <a:xfrm>
            <a:off x="7362825" y="2867025"/>
            <a:ext cx="4000500" cy="27622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75"/>
              </a:lnSpc>
              <a:buNone/>
            </a:pPr>
            <a:r>
              <a:rPr sz="1875" b="0" i="0">
                <a:solidFill>
                  <a:srgbClr val="D9E7F1"/>
                </a:solidFill>
                <a:latin typeface="Arial"/>
                <a:ea typeface="Arial"/>
              </a:rPr>
              <a:t>Рост в натуральном выражении</a:t>
            </a:r>
            <a:endParaRPr lang="en-US"/>
          </a:p>
        </p:txBody>
      </p:sp>
      <p:pic>
        <p:nvPicPr>
          <p:cNvPr id="102" name="Presenton Native SVG Image 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0" y="3743325"/>
            <a:ext cx="6838950" cy="9525"/>
          </a:xfrm>
          <a:prstGeom prst="rect">
            <a:avLst/>
          </a:prstGeom>
        </p:spPr>
      </p:pic>
      <p:sp>
        <p:nvSpPr>
          <p:cNvPr id="15" name="Shape 15"/>
          <p:cNvSpPr/>
          <p:nvPr/>
        </p:nvSpPr>
        <p:spPr>
          <a:xfrm>
            <a:off x="4572000" y="3895725"/>
            <a:ext cx="2409825" cy="67389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307"/>
              </a:lnSpc>
              <a:buNone/>
            </a:pPr>
            <a:r>
              <a:rPr sz="4575" b="0" i="0" spc="0">
                <a:solidFill>
                  <a:srgbClr val="FFFFFF"/>
                </a:solidFill>
                <a:latin typeface="Arial"/>
                <a:ea typeface="Arial"/>
              </a:rPr>
              <a:t>18,1%</a:t>
            </a:r>
            <a:endParaRPr lang="en-US"/>
          </a:p>
        </p:txBody>
      </p:sp>
      <p:sp>
        <p:nvSpPr>
          <p:cNvPr id="16" name="Shape 16"/>
          <p:cNvSpPr/>
          <p:nvPr/>
        </p:nvSpPr>
        <p:spPr>
          <a:xfrm>
            <a:off x="7362825" y="3981450"/>
            <a:ext cx="4000500" cy="27622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75"/>
              </a:lnSpc>
              <a:buNone/>
            </a:pPr>
            <a:r>
              <a:rPr sz="1875" b="0" i="0">
                <a:solidFill>
                  <a:srgbClr val="D9E7F1"/>
                </a:solidFill>
                <a:latin typeface="Arial"/>
                <a:ea typeface="Arial"/>
              </a:rPr>
              <a:t>Рост в денежном выражении</a:t>
            </a:r>
            <a:endParaRPr lang="en-US"/>
          </a:p>
        </p:txBody>
      </p:sp>
      <p:pic>
        <p:nvPicPr>
          <p:cNvPr id="103" name="Presenton Native SVG Image 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0" y="4857750"/>
            <a:ext cx="6838950" cy="9525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4572000" y="5010150"/>
            <a:ext cx="2409825" cy="67389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307"/>
              </a:lnSpc>
              <a:buNone/>
            </a:pPr>
            <a:r>
              <a:rPr sz="4575" b="0" i="0" spc="0">
                <a:solidFill>
                  <a:srgbClr val="FFFFFF"/>
                </a:solidFill>
                <a:latin typeface="Arial"/>
                <a:ea typeface="Arial"/>
              </a:rPr>
              <a:t>11,7%</a:t>
            </a:r>
            <a:endParaRPr lang="en-US"/>
          </a:p>
        </p:txBody>
      </p:sp>
      <p:sp>
        <p:nvSpPr>
          <p:cNvPr id="18" name="Shape 18"/>
          <p:cNvSpPr/>
          <p:nvPr/>
        </p:nvSpPr>
        <p:spPr>
          <a:xfrm>
            <a:off x="7362825" y="5095875"/>
            <a:ext cx="4000500" cy="27622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75"/>
              </a:lnSpc>
              <a:buNone/>
            </a:pPr>
            <a:r>
              <a:rPr sz="1875" b="0" i="0">
                <a:solidFill>
                  <a:srgbClr val="D9E7F1"/>
                </a:solidFill>
                <a:latin typeface="Arial"/>
                <a:ea typeface="Arial"/>
              </a:rPr>
              <a:t>Изменение средней цены</a:t>
            </a:r>
            <a:endParaRPr lang="en-US"/>
          </a:p>
        </p:txBody>
      </p:sp>
      <p:sp>
        <p:nvSpPr>
          <p:cNvPr id="19" name="Shape 19"/>
          <p:cNvSpPr/>
          <p:nvPr/>
        </p:nvSpPr>
        <p:spPr>
          <a:xfrm>
            <a:off x="381000" y="323850"/>
            <a:ext cx="28575" cy="295275"/>
          </a:xfrm>
          <a:prstGeom prst="rect">
            <a:avLst/>
          </a:prstGeom>
          <a:solidFill>
            <a:srgbClr val="74B6D7"/>
          </a:solidFill>
        </p:spPr>
        <p:txBody>
          <a:bodyPr/>
          <a:lstStyle/>
          <a:p/>
        </p:txBody>
      </p:sp>
      <p:sp>
        <p:nvSpPr>
          <p:cNvPr id="20" name="Shape 20"/>
          <p:cNvSpPr/>
          <p:nvPr/>
        </p:nvSpPr>
        <p:spPr>
          <a:xfrm>
            <a:off x="609600" y="323850"/>
            <a:ext cx="1733550" cy="2208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D9E7F1"/>
                </a:solidFill>
                <a:latin typeface="Arial"/>
                <a:ea typeface="Arial"/>
              </a:rPr>
              <a:t>02 / 10</a:t>
            </a:r>
            <a:endParaRPr lang="en-US"/>
          </a:p>
        </p:txBody>
      </p:sp>
      <p:sp>
        <p:nvSpPr>
          <p:cNvPr id="21" name="Shape 21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22" name="Shape 22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/>
        </p:nvSpPr>
        <p:spPr>
          <a:xfrm>
            <a:off x="609600" y="990600"/>
            <a:ext cx="10687050" cy="59650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698"/>
              </a:lnSpc>
              <a:buNone/>
            </a:pPr>
            <a:r>
              <a:rPr sz="4050" b="0" i="0" spc="0">
                <a:solidFill>
                  <a:srgbClr val="FFFFFF"/>
                </a:solidFill>
                <a:latin typeface="Arial"/>
                <a:ea typeface="Arial"/>
              </a:rPr>
              <a:t>Что стоит за данными</a:t>
            </a:r>
            <a:endParaRPr lang="en-US"/>
          </a:p>
        </p:txBody>
      </p:sp>
      <p:sp>
        <p:nvSpPr>
          <p:cNvPr id="24" name="Shape 24"/>
          <p:cNvSpPr/>
          <p:nvPr/>
        </p:nvSpPr>
        <p:spPr>
          <a:xfrm>
            <a:off x="609600" y="2600325"/>
            <a:ext cx="3314700" cy="3400425"/>
          </a:xfrm>
          <a:prstGeom prst="rect">
            <a:avLst/>
          </a:prstGeom>
          <a:solidFill>
            <a:srgbClr val="20394F"/>
          </a:solidFill>
        </p:spPr>
        <p:txBody>
          <a:bodyPr/>
          <a:lstStyle/>
          <a:p/>
        </p:txBody>
      </p:sp>
      <p:sp>
        <p:nvSpPr>
          <p:cNvPr id="25" name="Shape 25"/>
          <p:cNvSpPr/>
          <p:nvPr/>
        </p:nvSpPr>
        <p:spPr>
          <a:xfrm>
            <a:off x="819150" y="2838450"/>
            <a:ext cx="2895600" cy="67389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307"/>
              </a:lnSpc>
              <a:buNone/>
            </a:pPr>
            <a:r>
              <a:rPr sz="4575" b="0" i="0" spc="0">
                <a:solidFill>
                  <a:srgbClr val="FFFFFF"/>
                </a:solidFill>
                <a:latin typeface="Arial"/>
                <a:ea typeface="Arial"/>
              </a:rPr>
              <a:t>1 200</a:t>
            </a:r>
            <a:endParaRPr lang="en-US"/>
          </a:p>
        </p:txBody>
      </p:sp>
      <p:sp>
        <p:nvSpPr>
          <p:cNvPr id="26" name="Shape 26"/>
          <p:cNvSpPr/>
          <p:nvPr/>
        </p:nvSpPr>
        <p:spPr>
          <a:xfrm>
            <a:off x="857250" y="4038600"/>
            <a:ext cx="2800350" cy="2872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62"/>
              </a:lnSpc>
              <a:buNone/>
            </a:pPr>
            <a:r>
              <a:rPr sz="1950" b="0" i="0">
                <a:solidFill>
                  <a:srgbClr val="D9E7F1"/>
                </a:solidFill>
                <a:latin typeface="Arial"/>
                <a:ea typeface="Arial"/>
              </a:rPr>
              <a:t>участников опроса</a:t>
            </a:r>
            <a:endParaRPr lang="en-US"/>
          </a:p>
        </p:txBody>
      </p:sp>
      <p:sp>
        <p:nvSpPr>
          <p:cNvPr id="27" name="Shape 27"/>
          <p:cNvSpPr/>
          <p:nvPr/>
        </p:nvSpPr>
        <p:spPr>
          <a:xfrm>
            <a:off x="857250" y="5029200"/>
            <a:ext cx="2800350" cy="39766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D9E7F1"/>
                </a:solidFill>
                <a:latin typeface="Arial"/>
                <a:ea typeface="Arial"/>
              </a:rPr>
              <a:t>Городские жители 18–55 лет. Онлайн-опрос, сентябрь 2026.</a:t>
            </a:r>
            <a:endParaRPr lang="en-US"/>
          </a:p>
        </p:txBody>
      </p:sp>
      <p:pic>
        <p:nvPicPr>
          <p:cNvPr id="104" name="Presenton Native SVG Image 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38650" y="2619375"/>
            <a:ext cx="7143750" cy="9525"/>
          </a:xfrm>
          <a:prstGeom prst="rect">
            <a:avLst/>
          </a:prstGeom>
        </p:spPr>
      </p:pic>
      <p:sp>
        <p:nvSpPr>
          <p:cNvPr id="28" name="Shape 28"/>
          <p:cNvSpPr/>
          <p:nvPr/>
        </p:nvSpPr>
        <p:spPr>
          <a:xfrm>
            <a:off x="4438650" y="2771775"/>
            <a:ext cx="6972300" cy="30926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36"/>
              </a:lnSpc>
              <a:buNone/>
            </a:pPr>
            <a:r>
              <a:rPr sz="2100" b="0" i="0">
                <a:solidFill>
                  <a:srgbClr val="FFFFFF"/>
                </a:solidFill>
                <a:latin typeface="Arial"/>
                <a:ea typeface="Arial"/>
              </a:rPr>
              <a:t>01 · Сформировали выборку</a:t>
            </a:r>
            <a:endParaRPr lang="en-US"/>
          </a:p>
        </p:txBody>
      </p:sp>
      <p:sp>
        <p:nvSpPr>
          <p:cNvPr id="29" name="Shape 29"/>
          <p:cNvSpPr/>
          <p:nvPr/>
        </p:nvSpPr>
        <p:spPr>
          <a:xfrm>
            <a:off x="4438650" y="3352800"/>
            <a:ext cx="6972300" cy="1988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D9E7F1"/>
                </a:solidFill>
                <a:latin typeface="Arial"/>
                <a:ea typeface="Arial"/>
              </a:rPr>
              <a:t>Проверили профиль участников и баланс по возрасту.</a:t>
            </a:r>
            <a:endParaRPr lang="en-US"/>
          </a:p>
        </p:txBody>
      </p:sp>
      <p:pic>
        <p:nvPicPr>
          <p:cNvPr id="105" name="Presenton Native SVG Image 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8650" y="3743325"/>
            <a:ext cx="7143750" cy="9525"/>
          </a:xfrm>
          <a:prstGeom prst="rect">
            <a:avLst/>
          </a:prstGeom>
        </p:spPr>
      </p:pic>
      <p:sp>
        <p:nvSpPr>
          <p:cNvPr id="30" name="Shape 30"/>
          <p:cNvSpPr/>
          <p:nvPr/>
        </p:nvSpPr>
        <p:spPr>
          <a:xfrm>
            <a:off x="4438650" y="3895725"/>
            <a:ext cx="6972300" cy="30926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36"/>
              </a:lnSpc>
              <a:buNone/>
            </a:pPr>
            <a:r>
              <a:rPr sz="2100" b="0" i="0">
                <a:solidFill>
                  <a:srgbClr val="FFFFFF"/>
                </a:solidFill>
                <a:latin typeface="Arial"/>
                <a:ea typeface="Arial"/>
              </a:rPr>
              <a:t>02 · Собрали ответы</a:t>
            </a:r>
            <a:endParaRPr lang="en-US"/>
          </a:p>
        </p:txBody>
      </p:sp>
      <p:sp>
        <p:nvSpPr>
          <p:cNvPr id="31" name="Shape 31"/>
          <p:cNvSpPr/>
          <p:nvPr/>
        </p:nvSpPr>
        <p:spPr>
          <a:xfrm>
            <a:off x="4438650" y="4476750"/>
            <a:ext cx="6972300" cy="1988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D9E7F1"/>
                </a:solidFill>
                <a:latin typeface="Arial"/>
                <a:ea typeface="Arial"/>
              </a:rPr>
              <a:t>Изучили частоту покупок, мотивацию и барьеры.</a:t>
            </a:r>
            <a:endParaRPr lang="en-US"/>
          </a:p>
        </p:txBody>
      </p:sp>
      <p:pic>
        <p:nvPicPr>
          <p:cNvPr id="106" name="Presenton Native SVG Image 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38650" y="4867275"/>
            <a:ext cx="7143750" cy="9525"/>
          </a:xfrm>
          <a:prstGeom prst="rect">
            <a:avLst/>
          </a:prstGeom>
        </p:spPr>
      </p:pic>
      <p:sp>
        <p:nvSpPr>
          <p:cNvPr id="32" name="Shape 32"/>
          <p:cNvSpPr/>
          <p:nvPr/>
        </p:nvSpPr>
        <p:spPr>
          <a:xfrm>
            <a:off x="4438650" y="5019675"/>
            <a:ext cx="6972300" cy="30926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36"/>
              </a:lnSpc>
              <a:buNone/>
            </a:pPr>
            <a:r>
              <a:rPr sz="2100" b="0" i="0">
                <a:solidFill>
                  <a:srgbClr val="FFFFFF"/>
                </a:solidFill>
                <a:latin typeface="Arial"/>
                <a:ea typeface="Arial"/>
              </a:rPr>
              <a:t>03 · Сравнили сигналы</a:t>
            </a:r>
            <a:endParaRPr lang="en-US"/>
          </a:p>
        </p:txBody>
      </p:sp>
      <p:sp>
        <p:nvSpPr>
          <p:cNvPr id="33" name="Shape 33"/>
          <p:cNvSpPr/>
          <p:nvPr/>
        </p:nvSpPr>
        <p:spPr>
          <a:xfrm>
            <a:off x="4438650" y="5600700"/>
            <a:ext cx="6972300" cy="1988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D9E7F1"/>
                </a:solidFill>
                <a:latin typeface="Arial"/>
                <a:ea typeface="Arial"/>
              </a:rPr>
              <a:t>Сопоставили опрос с динамикой категории и цен.</a:t>
            </a:r>
            <a:endParaRPr lang="en-US"/>
          </a:p>
        </p:txBody>
      </p:sp>
      <p:sp>
        <p:nvSpPr>
          <p:cNvPr id="34" name="Shape 34"/>
          <p:cNvSpPr/>
          <p:nvPr/>
        </p:nvSpPr>
        <p:spPr>
          <a:xfrm>
            <a:off x="381000" y="323850"/>
            <a:ext cx="28575" cy="295275"/>
          </a:xfrm>
          <a:prstGeom prst="rect">
            <a:avLst/>
          </a:prstGeom>
          <a:solidFill>
            <a:srgbClr val="74B6D7"/>
          </a:solidFill>
        </p:spPr>
        <p:txBody>
          <a:bodyPr/>
          <a:lstStyle/>
          <a:p/>
        </p:txBody>
      </p:sp>
      <p:sp>
        <p:nvSpPr>
          <p:cNvPr id="35" name="Shape 35"/>
          <p:cNvSpPr/>
          <p:nvPr/>
        </p:nvSpPr>
        <p:spPr>
          <a:xfrm>
            <a:off x="609600" y="323850"/>
            <a:ext cx="1733550" cy="2208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D9E7F1"/>
                </a:solidFill>
                <a:latin typeface="Arial"/>
                <a:ea typeface="Arial"/>
              </a:rPr>
              <a:t>03 / 10</a:t>
            </a:r>
            <a:endParaRPr lang="en-US"/>
          </a:p>
        </p:txBody>
      </p:sp>
      <p:sp>
        <p:nvSpPr>
          <p:cNvPr id="36" name="Shape 36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37" name="Shape 37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609600" y="990600"/>
            <a:ext cx="10687050" cy="59650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698"/>
              </a:lnSpc>
              <a:buNone/>
            </a:pPr>
            <a:r>
              <a:rPr sz="4050" b="0" i="0" spc="0">
                <a:solidFill>
                  <a:srgbClr val="FFFFFF"/>
                </a:solidFill>
                <a:latin typeface="Arial"/>
                <a:ea typeface="Arial"/>
              </a:rPr>
              <a:t>Рост и цена расходятся</a:t>
            </a:r>
            <a:endParaRPr lang="en-US"/>
          </a:p>
        </p:txBody>
      </p:sp>
      <p:pic>
        <p:nvPicPr>
          <p:cNvPr id="107" name="Presenton Native Image 8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609600" y="2647950"/>
            <a:ext cx="7658100" cy="3219450"/>
          </a:xfrm>
          <a:prstGeom prst="rect">
            <a:avLst/>
          </a:prstGeom>
        </p:spPr>
      </p:pic>
      <p:sp>
        <p:nvSpPr>
          <p:cNvPr id="39" name="Shape 39"/>
          <p:cNvSpPr/>
          <p:nvPr/>
        </p:nvSpPr>
        <p:spPr>
          <a:xfrm>
            <a:off x="8743950" y="2762250"/>
            <a:ext cx="2857500" cy="61867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872"/>
              </a:lnSpc>
              <a:buNone/>
            </a:pPr>
            <a:r>
              <a:rPr sz="4200" b="0" i="0" spc="0">
                <a:solidFill>
                  <a:srgbClr val="FFFFFF"/>
                </a:solidFill>
                <a:latin typeface="Arial"/>
                <a:ea typeface="Arial"/>
              </a:rPr>
              <a:t>13,3%</a:t>
            </a:r>
            <a:endParaRPr lang="en-US"/>
          </a:p>
        </p:txBody>
      </p:sp>
      <p:sp>
        <p:nvSpPr>
          <p:cNvPr id="40" name="Shape 40"/>
          <p:cNvSpPr/>
          <p:nvPr/>
        </p:nvSpPr>
        <p:spPr>
          <a:xfrm>
            <a:off x="8743950" y="4133850"/>
            <a:ext cx="2743200" cy="127024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01"/>
              </a:lnSpc>
              <a:buNone/>
            </a:pPr>
            <a:r>
              <a:rPr sz="1725" b="0" i="0">
                <a:solidFill>
                  <a:srgbClr val="D9E7F1"/>
                </a:solidFill>
                <a:latin typeface="Arial"/>
                <a:ea typeface="Arial"/>
              </a:rPr>
              <a:t>Покупатели платят больше, а реальный рост замедляется. Удобство должно сочетаться с понятной ценностью.</a:t>
            </a:r>
            <a:endParaRPr lang="en-US"/>
          </a:p>
        </p:txBody>
      </p:sp>
      <p:sp>
        <p:nvSpPr>
          <p:cNvPr id="41" name="Shape 41"/>
          <p:cNvSpPr/>
          <p:nvPr/>
        </p:nvSpPr>
        <p:spPr>
          <a:xfrm>
            <a:off x="381000" y="323850"/>
            <a:ext cx="28575" cy="295275"/>
          </a:xfrm>
          <a:prstGeom prst="rect">
            <a:avLst/>
          </a:prstGeom>
          <a:solidFill>
            <a:srgbClr val="74B6D7"/>
          </a:solidFill>
        </p:spPr>
        <p:txBody>
          <a:bodyPr/>
          <a:lstStyle/>
          <a:p/>
        </p:txBody>
      </p:sp>
      <p:sp>
        <p:nvSpPr>
          <p:cNvPr id="42" name="Shape 42"/>
          <p:cNvSpPr/>
          <p:nvPr/>
        </p:nvSpPr>
        <p:spPr>
          <a:xfrm>
            <a:off x="609600" y="323850"/>
            <a:ext cx="1733550" cy="2208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D9E7F1"/>
                </a:solidFill>
                <a:latin typeface="Arial"/>
                <a:ea typeface="Arial"/>
              </a:rPr>
              <a:t>04 / 10</a:t>
            </a:r>
            <a:endParaRPr lang="en-US"/>
          </a:p>
        </p:txBody>
      </p:sp>
      <p:sp>
        <p:nvSpPr>
          <p:cNvPr id="43" name="Shape 43"/>
          <p:cNvSpPr/>
          <p:nvPr/>
        </p:nvSpPr>
        <p:spPr>
          <a:xfrm>
            <a:off x="609600" y="6191250"/>
            <a:ext cx="99250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D9E7F1"/>
                </a:solidFill>
                <a:latin typeface="Arial"/>
                <a:ea typeface="Arial"/>
              </a:rPr>
              <a:t>Источник: иллюстративные данные</a:t>
            </a:r>
            <a:endParaRPr lang="en-US"/>
          </a:p>
        </p:txBody>
      </p:sp>
      <p:sp>
        <p:nvSpPr>
          <p:cNvPr id="44" name="Shape 44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45" name="Shape 45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>
            <a:off x="609600" y="990600"/>
            <a:ext cx="10687050" cy="59650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698"/>
              </a:lnSpc>
              <a:buNone/>
            </a:pPr>
            <a:r>
              <a:rPr sz="4050" b="0" i="0" spc="0">
                <a:solidFill>
                  <a:srgbClr val="FFFFFF"/>
                </a:solidFill>
                <a:latin typeface="Arial"/>
                <a:ea typeface="Arial"/>
              </a:rPr>
              <a:t>Динамика по периодам</a:t>
            </a:r>
            <a:endParaRPr lang="en-US"/>
          </a:p>
        </p:txBody>
      </p:sp>
      <p:sp>
        <p:nvSpPr>
          <p:cNvPr id="47" name="Shape 47"/>
          <p:cNvSpPr/>
          <p:nvPr/>
        </p:nvSpPr>
        <p:spPr>
          <a:xfrm>
            <a:off x="609600" y="2724150"/>
            <a:ext cx="2743200" cy="651421"/>
          </a:xfrm>
          <a:prstGeom prst="rect">
            <a:avLst/>
          </a:prstGeom>
          <a:solidFill>
            <a:srgbClr val="365D78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48" name="Shape 48"/>
          <p:cNvSpPr/>
          <p:nvPr/>
        </p:nvSpPr>
        <p:spPr>
          <a:xfrm>
            <a:off x="676275" y="2945755"/>
            <a:ext cx="625822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1" i="0">
                <a:solidFill>
                  <a:srgbClr val="FFFFFF"/>
                </a:solidFill>
                <a:latin typeface="Arial"/>
                <a:ea typeface="Arial"/>
              </a:rPr>
              <a:t>Период</a:t>
            </a:r>
            <a:endParaRPr lang="en-US"/>
          </a:p>
        </p:txBody>
      </p:sp>
      <p:sp>
        <p:nvSpPr>
          <p:cNvPr id="49" name="Shape 49"/>
          <p:cNvSpPr/>
          <p:nvPr/>
        </p:nvSpPr>
        <p:spPr>
          <a:xfrm>
            <a:off x="3352800" y="2724150"/>
            <a:ext cx="2743200" cy="651421"/>
          </a:xfrm>
          <a:prstGeom prst="rect">
            <a:avLst/>
          </a:prstGeom>
          <a:solidFill>
            <a:srgbClr val="365D78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50" name="Shape 50"/>
          <p:cNvSpPr/>
          <p:nvPr/>
        </p:nvSpPr>
        <p:spPr>
          <a:xfrm>
            <a:off x="3419475" y="2945755"/>
            <a:ext cx="963662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1" i="0">
                <a:solidFill>
                  <a:srgbClr val="FFFFFF"/>
                </a:solidFill>
                <a:latin typeface="Arial"/>
                <a:ea typeface="Arial"/>
              </a:rPr>
              <a:t>Рост рынка</a:t>
            </a:r>
            <a:endParaRPr lang="en-US"/>
          </a:p>
        </p:txBody>
      </p:sp>
      <p:sp>
        <p:nvSpPr>
          <p:cNvPr id="51" name="Shape 51"/>
          <p:cNvSpPr/>
          <p:nvPr/>
        </p:nvSpPr>
        <p:spPr>
          <a:xfrm>
            <a:off x="6096000" y="2724150"/>
            <a:ext cx="2743200" cy="651421"/>
          </a:xfrm>
          <a:prstGeom prst="rect">
            <a:avLst/>
          </a:prstGeom>
          <a:solidFill>
            <a:srgbClr val="365D78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52" name="Shape 52"/>
          <p:cNvSpPr/>
          <p:nvPr/>
        </p:nvSpPr>
        <p:spPr>
          <a:xfrm>
            <a:off x="6162675" y="2945755"/>
            <a:ext cx="850850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1" i="0">
                <a:solidFill>
                  <a:srgbClr val="FFFFFF"/>
                </a:solidFill>
                <a:latin typeface="Arial"/>
                <a:ea typeface="Arial"/>
              </a:rPr>
              <a:t>Рост цены</a:t>
            </a:r>
            <a:endParaRPr lang="en-US"/>
          </a:p>
        </p:txBody>
      </p:sp>
      <p:sp>
        <p:nvSpPr>
          <p:cNvPr id="53" name="Shape 53"/>
          <p:cNvSpPr/>
          <p:nvPr/>
        </p:nvSpPr>
        <p:spPr>
          <a:xfrm>
            <a:off x="8839200" y="2724150"/>
            <a:ext cx="2743200" cy="651421"/>
          </a:xfrm>
          <a:prstGeom prst="rect">
            <a:avLst/>
          </a:prstGeom>
          <a:solidFill>
            <a:srgbClr val="365D78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54" name="Shape 54"/>
          <p:cNvSpPr/>
          <p:nvPr/>
        </p:nvSpPr>
        <p:spPr>
          <a:xfrm>
            <a:off x="8905875" y="2945755"/>
            <a:ext cx="621357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1" i="0">
                <a:solidFill>
                  <a:srgbClr val="FFFFFF"/>
                </a:solidFill>
                <a:latin typeface="Arial"/>
                <a:ea typeface="Arial"/>
              </a:rPr>
              <a:t>Сигнал</a:t>
            </a:r>
            <a:endParaRPr lang="en-US"/>
          </a:p>
        </p:txBody>
      </p:sp>
      <p:sp>
        <p:nvSpPr>
          <p:cNvPr id="55" name="Shape 55"/>
          <p:cNvSpPr/>
          <p:nvPr/>
        </p:nvSpPr>
        <p:spPr>
          <a:xfrm>
            <a:off x="609600" y="3375571"/>
            <a:ext cx="2743200" cy="651570"/>
          </a:xfrm>
          <a:prstGeom prst="rect">
            <a:avLst/>
          </a:prstGeom>
          <a:solidFill>
            <a:srgbClr val="182B3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56" name="Shape 56"/>
          <p:cNvSpPr/>
          <p:nvPr/>
        </p:nvSpPr>
        <p:spPr>
          <a:xfrm>
            <a:off x="676275" y="3597325"/>
            <a:ext cx="877491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FFFFFF"/>
                </a:solidFill>
                <a:latin typeface="Arial"/>
                <a:ea typeface="Arial"/>
              </a:rPr>
              <a:t>IV кв. 2025</a:t>
            </a:r>
            <a:endParaRPr lang="en-US"/>
          </a:p>
        </p:txBody>
      </p:sp>
      <p:sp>
        <p:nvSpPr>
          <p:cNvPr id="57" name="Shape 57"/>
          <p:cNvSpPr/>
          <p:nvPr/>
        </p:nvSpPr>
        <p:spPr>
          <a:xfrm>
            <a:off x="3352800" y="3375571"/>
            <a:ext cx="2743200" cy="651570"/>
          </a:xfrm>
          <a:prstGeom prst="rect">
            <a:avLst/>
          </a:prstGeom>
          <a:solidFill>
            <a:srgbClr val="182B3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58" name="Shape 58"/>
          <p:cNvSpPr/>
          <p:nvPr/>
        </p:nvSpPr>
        <p:spPr>
          <a:xfrm>
            <a:off x="3419475" y="3597325"/>
            <a:ext cx="396032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FFFFFF"/>
                </a:solidFill>
                <a:latin typeface="Arial"/>
                <a:ea typeface="Arial"/>
              </a:rPr>
              <a:t>5,2%</a:t>
            </a:r>
            <a:endParaRPr lang="en-US"/>
          </a:p>
        </p:txBody>
      </p:sp>
      <p:sp>
        <p:nvSpPr>
          <p:cNvPr id="59" name="Shape 59"/>
          <p:cNvSpPr/>
          <p:nvPr/>
        </p:nvSpPr>
        <p:spPr>
          <a:xfrm>
            <a:off x="6096000" y="3375571"/>
            <a:ext cx="2743200" cy="651570"/>
          </a:xfrm>
          <a:prstGeom prst="rect">
            <a:avLst/>
          </a:prstGeom>
          <a:solidFill>
            <a:srgbClr val="182B3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60" name="Shape 60"/>
          <p:cNvSpPr/>
          <p:nvPr/>
        </p:nvSpPr>
        <p:spPr>
          <a:xfrm>
            <a:off x="6162675" y="3597325"/>
            <a:ext cx="479971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FFFFFF"/>
                </a:solidFill>
                <a:latin typeface="Arial"/>
                <a:ea typeface="Arial"/>
              </a:rPr>
              <a:t>11,7%</a:t>
            </a:r>
            <a:endParaRPr lang="en-US"/>
          </a:p>
        </p:txBody>
      </p:sp>
      <p:sp>
        <p:nvSpPr>
          <p:cNvPr id="61" name="Shape 61"/>
          <p:cNvSpPr/>
          <p:nvPr/>
        </p:nvSpPr>
        <p:spPr>
          <a:xfrm>
            <a:off x="8839200" y="3375571"/>
            <a:ext cx="2743200" cy="651570"/>
          </a:xfrm>
          <a:prstGeom prst="rect">
            <a:avLst/>
          </a:prstGeom>
          <a:solidFill>
            <a:srgbClr val="182B3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62" name="Shape 62"/>
          <p:cNvSpPr/>
          <p:nvPr/>
        </p:nvSpPr>
        <p:spPr>
          <a:xfrm>
            <a:off x="8905875" y="3597325"/>
            <a:ext cx="1444228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FFFFFF"/>
                </a:solidFill>
                <a:latin typeface="Arial"/>
                <a:ea typeface="Arial"/>
              </a:rPr>
              <a:t>Стабильный спрос</a:t>
            </a:r>
            <a:endParaRPr lang="en-US"/>
          </a:p>
        </p:txBody>
      </p:sp>
      <p:sp>
        <p:nvSpPr>
          <p:cNvPr id="63" name="Shape 63"/>
          <p:cNvSpPr/>
          <p:nvPr/>
        </p:nvSpPr>
        <p:spPr>
          <a:xfrm>
            <a:off x="609600" y="4027140"/>
            <a:ext cx="2743200" cy="651421"/>
          </a:xfrm>
          <a:prstGeom prst="rect">
            <a:avLst/>
          </a:prstGeom>
          <a:solidFill>
            <a:srgbClr val="182B3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64" name="Shape 64"/>
          <p:cNvSpPr/>
          <p:nvPr/>
        </p:nvSpPr>
        <p:spPr>
          <a:xfrm>
            <a:off x="676275" y="4248745"/>
            <a:ext cx="749945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FFFFFF"/>
                </a:solidFill>
                <a:latin typeface="Arial"/>
                <a:ea typeface="Arial"/>
              </a:rPr>
              <a:t>I кв. 2026</a:t>
            </a:r>
            <a:endParaRPr lang="en-US"/>
          </a:p>
        </p:txBody>
      </p:sp>
      <p:sp>
        <p:nvSpPr>
          <p:cNvPr id="65" name="Shape 65"/>
          <p:cNvSpPr/>
          <p:nvPr/>
        </p:nvSpPr>
        <p:spPr>
          <a:xfrm>
            <a:off x="3352800" y="4027140"/>
            <a:ext cx="2743200" cy="651421"/>
          </a:xfrm>
          <a:prstGeom prst="rect">
            <a:avLst/>
          </a:prstGeom>
          <a:solidFill>
            <a:srgbClr val="182B3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66" name="Shape 66"/>
          <p:cNvSpPr/>
          <p:nvPr/>
        </p:nvSpPr>
        <p:spPr>
          <a:xfrm>
            <a:off x="3419475" y="4248745"/>
            <a:ext cx="396032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FFFFFF"/>
                </a:solidFill>
                <a:latin typeface="Arial"/>
                <a:ea typeface="Arial"/>
              </a:rPr>
              <a:t>4,6%</a:t>
            </a:r>
            <a:endParaRPr lang="en-US"/>
          </a:p>
        </p:txBody>
      </p:sp>
      <p:sp>
        <p:nvSpPr>
          <p:cNvPr id="67" name="Shape 67"/>
          <p:cNvSpPr/>
          <p:nvPr/>
        </p:nvSpPr>
        <p:spPr>
          <a:xfrm>
            <a:off x="6096000" y="4027140"/>
            <a:ext cx="2743200" cy="651421"/>
          </a:xfrm>
          <a:prstGeom prst="rect">
            <a:avLst/>
          </a:prstGeom>
          <a:solidFill>
            <a:srgbClr val="182B3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68" name="Shape 68"/>
          <p:cNvSpPr/>
          <p:nvPr/>
        </p:nvSpPr>
        <p:spPr>
          <a:xfrm>
            <a:off x="6162675" y="4248745"/>
            <a:ext cx="486519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FFFFFF"/>
                </a:solidFill>
                <a:latin typeface="Arial"/>
                <a:ea typeface="Arial"/>
              </a:rPr>
              <a:t>12,1%</a:t>
            </a:r>
            <a:endParaRPr lang="en-US"/>
          </a:p>
        </p:txBody>
      </p:sp>
      <p:sp>
        <p:nvSpPr>
          <p:cNvPr id="69" name="Shape 69"/>
          <p:cNvSpPr/>
          <p:nvPr/>
        </p:nvSpPr>
        <p:spPr>
          <a:xfrm>
            <a:off x="8839200" y="4027140"/>
            <a:ext cx="2743200" cy="651421"/>
          </a:xfrm>
          <a:prstGeom prst="rect">
            <a:avLst/>
          </a:prstGeom>
          <a:solidFill>
            <a:srgbClr val="182B3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70" name="Shape 70"/>
          <p:cNvSpPr/>
          <p:nvPr/>
        </p:nvSpPr>
        <p:spPr>
          <a:xfrm>
            <a:off x="8905875" y="4248745"/>
            <a:ext cx="1796207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FFFFFF"/>
                </a:solidFill>
                <a:latin typeface="Arial"/>
                <a:ea typeface="Arial"/>
              </a:rPr>
              <a:t>Рост чувствительности</a:t>
            </a:r>
            <a:endParaRPr lang="en-US"/>
          </a:p>
        </p:txBody>
      </p:sp>
      <p:sp>
        <p:nvSpPr>
          <p:cNvPr id="71" name="Shape 71"/>
          <p:cNvSpPr/>
          <p:nvPr/>
        </p:nvSpPr>
        <p:spPr>
          <a:xfrm>
            <a:off x="609600" y="4678561"/>
            <a:ext cx="2743200" cy="651570"/>
          </a:xfrm>
          <a:prstGeom prst="rect">
            <a:avLst/>
          </a:prstGeom>
          <a:solidFill>
            <a:srgbClr val="182B3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72" name="Shape 72"/>
          <p:cNvSpPr/>
          <p:nvPr/>
        </p:nvSpPr>
        <p:spPr>
          <a:xfrm>
            <a:off x="676275" y="4900315"/>
            <a:ext cx="810220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FFFFFF"/>
                </a:solidFill>
                <a:latin typeface="Arial"/>
                <a:ea typeface="Arial"/>
              </a:rPr>
              <a:t>II кв. 2026</a:t>
            </a:r>
            <a:endParaRPr lang="en-US"/>
          </a:p>
        </p:txBody>
      </p:sp>
      <p:sp>
        <p:nvSpPr>
          <p:cNvPr id="73" name="Shape 73"/>
          <p:cNvSpPr/>
          <p:nvPr/>
        </p:nvSpPr>
        <p:spPr>
          <a:xfrm>
            <a:off x="3352800" y="4678561"/>
            <a:ext cx="2743200" cy="651570"/>
          </a:xfrm>
          <a:prstGeom prst="rect">
            <a:avLst/>
          </a:prstGeom>
          <a:solidFill>
            <a:srgbClr val="182B3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74" name="Shape 74"/>
          <p:cNvSpPr/>
          <p:nvPr/>
        </p:nvSpPr>
        <p:spPr>
          <a:xfrm>
            <a:off x="3419475" y="4900315"/>
            <a:ext cx="396032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FFFFFF"/>
                </a:solidFill>
                <a:latin typeface="Arial"/>
                <a:ea typeface="Arial"/>
              </a:rPr>
              <a:t>3,8%</a:t>
            </a:r>
            <a:endParaRPr lang="en-US"/>
          </a:p>
        </p:txBody>
      </p:sp>
      <p:sp>
        <p:nvSpPr>
          <p:cNvPr id="75" name="Shape 75"/>
          <p:cNvSpPr/>
          <p:nvPr/>
        </p:nvSpPr>
        <p:spPr>
          <a:xfrm>
            <a:off x="6096000" y="4678561"/>
            <a:ext cx="2743200" cy="651570"/>
          </a:xfrm>
          <a:prstGeom prst="rect">
            <a:avLst/>
          </a:prstGeom>
          <a:solidFill>
            <a:srgbClr val="182B3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76" name="Shape 76"/>
          <p:cNvSpPr/>
          <p:nvPr/>
        </p:nvSpPr>
        <p:spPr>
          <a:xfrm>
            <a:off x="6162675" y="4900315"/>
            <a:ext cx="486519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FFFFFF"/>
                </a:solidFill>
                <a:latin typeface="Arial"/>
                <a:ea typeface="Arial"/>
              </a:rPr>
              <a:t>12,7%</a:t>
            </a:r>
            <a:endParaRPr lang="en-US"/>
          </a:p>
        </p:txBody>
      </p:sp>
      <p:sp>
        <p:nvSpPr>
          <p:cNvPr id="77" name="Shape 77"/>
          <p:cNvSpPr/>
          <p:nvPr/>
        </p:nvSpPr>
        <p:spPr>
          <a:xfrm>
            <a:off x="8839200" y="4678561"/>
            <a:ext cx="2743200" cy="651570"/>
          </a:xfrm>
          <a:prstGeom prst="rect">
            <a:avLst/>
          </a:prstGeom>
          <a:solidFill>
            <a:srgbClr val="182B3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78" name="Shape 78"/>
          <p:cNvSpPr/>
          <p:nvPr/>
        </p:nvSpPr>
        <p:spPr>
          <a:xfrm>
            <a:off x="8905875" y="4900315"/>
            <a:ext cx="1486942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FFFFFF"/>
                </a:solidFill>
                <a:latin typeface="Arial"/>
                <a:ea typeface="Arial"/>
              </a:rPr>
              <a:t>Поиск альтернатив</a:t>
            </a:r>
            <a:endParaRPr lang="en-US"/>
          </a:p>
        </p:txBody>
      </p:sp>
      <p:sp>
        <p:nvSpPr>
          <p:cNvPr id="79" name="Shape 79"/>
          <p:cNvSpPr/>
          <p:nvPr/>
        </p:nvSpPr>
        <p:spPr>
          <a:xfrm>
            <a:off x="609600" y="5330130"/>
            <a:ext cx="2743200" cy="651570"/>
          </a:xfrm>
          <a:prstGeom prst="rect">
            <a:avLst/>
          </a:prstGeom>
          <a:solidFill>
            <a:srgbClr val="182B3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80" name="Shape 80"/>
          <p:cNvSpPr/>
          <p:nvPr/>
        </p:nvSpPr>
        <p:spPr>
          <a:xfrm>
            <a:off x="676275" y="5551884"/>
            <a:ext cx="870496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FFFFFF"/>
                </a:solidFill>
                <a:latin typeface="Arial"/>
                <a:ea typeface="Arial"/>
              </a:rPr>
              <a:t>III кв. 2026</a:t>
            </a:r>
            <a:endParaRPr lang="en-US"/>
          </a:p>
        </p:txBody>
      </p:sp>
      <p:sp>
        <p:nvSpPr>
          <p:cNvPr id="81" name="Shape 81"/>
          <p:cNvSpPr/>
          <p:nvPr/>
        </p:nvSpPr>
        <p:spPr>
          <a:xfrm>
            <a:off x="3352800" y="5330130"/>
            <a:ext cx="2743200" cy="651570"/>
          </a:xfrm>
          <a:prstGeom prst="rect">
            <a:avLst/>
          </a:prstGeom>
          <a:solidFill>
            <a:srgbClr val="182B3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82" name="Shape 82"/>
          <p:cNvSpPr/>
          <p:nvPr/>
        </p:nvSpPr>
        <p:spPr>
          <a:xfrm>
            <a:off x="3419475" y="5551884"/>
            <a:ext cx="396032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FFFFFF"/>
                </a:solidFill>
                <a:latin typeface="Arial"/>
                <a:ea typeface="Arial"/>
              </a:rPr>
              <a:t>2,1%</a:t>
            </a:r>
            <a:endParaRPr lang="en-US"/>
          </a:p>
        </p:txBody>
      </p:sp>
      <p:sp>
        <p:nvSpPr>
          <p:cNvPr id="83" name="Shape 83"/>
          <p:cNvSpPr/>
          <p:nvPr/>
        </p:nvSpPr>
        <p:spPr>
          <a:xfrm>
            <a:off x="6096000" y="5330130"/>
            <a:ext cx="2743200" cy="651570"/>
          </a:xfrm>
          <a:prstGeom prst="rect">
            <a:avLst/>
          </a:prstGeom>
          <a:solidFill>
            <a:srgbClr val="182B3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84" name="Shape 84"/>
          <p:cNvSpPr/>
          <p:nvPr/>
        </p:nvSpPr>
        <p:spPr>
          <a:xfrm>
            <a:off x="6162675" y="5551884"/>
            <a:ext cx="486519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FFFFFF"/>
                </a:solidFill>
                <a:latin typeface="Arial"/>
                <a:ea typeface="Arial"/>
              </a:rPr>
              <a:t>13,3%</a:t>
            </a:r>
            <a:endParaRPr lang="en-US"/>
          </a:p>
        </p:txBody>
      </p:sp>
      <p:sp>
        <p:nvSpPr>
          <p:cNvPr id="85" name="Shape 85"/>
          <p:cNvSpPr/>
          <p:nvPr/>
        </p:nvSpPr>
        <p:spPr>
          <a:xfrm>
            <a:off x="8839200" y="5330130"/>
            <a:ext cx="2743200" cy="651570"/>
          </a:xfrm>
          <a:prstGeom prst="rect">
            <a:avLst/>
          </a:prstGeom>
          <a:solidFill>
            <a:srgbClr val="182B3E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86" name="Shape 86"/>
          <p:cNvSpPr/>
          <p:nvPr/>
        </p:nvSpPr>
        <p:spPr>
          <a:xfrm>
            <a:off x="8905875" y="5551884"/>
            <a:ext cx="1466552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FFFFFF"/>
                </a:solidFill>
                <a:latin typeface="Arial"/>
                <a:ea typeface="Arial"/>
              </a:rPr>
              <a:t>Фокус на ценности</a:t>
            </a:r>
            <a:endParaRPr lang="en-US"/>
          </a:p>
        </p:txBody>
      </p:sp>
      <p:sp>
        <p:nvSpPr>
          <p:cNvPr id="87" name="Shape 87"/>
          <p:cNvSpPr/>
          <p:nvPr/>
        </p:nvSpPr>
        <p:spPr>
          <a:xfrm>
            <a:off x="381000" y="323850"/>
            <a:ext cx="28575" cy="295275"/>
          </a:xfrm>
          <a:prstGeom prst="rect">
            <a:avLst/>
          </a:prstGeom>
          <a:solidFill>
            <a:srgbClr val="74B6D7"/>
          </a:solidFill>
        </p:spPr>
        <p:txBody>
          <a:bodyPr/>
          <a:lstStyle/>
          <a:p/>
        </p:txBody>
      </p:sp>
      <p:sp>
        <p:nvSpPr>
          <p:cNvPr id="88" name="Shape 88"/>
          <p:cNvSpPr/>
          <p:nvPr/>
        </p:nvSpPr>
        <p:spPr>
          <a:xfrm>
            <a:off x="609600" y="323850"/>
            <a:ext cx="1733550" cy="2208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D9E7F1"/>
                </a:solidFill>
                <a:latin typeface="Arial"/>
                <a:ea typeface="Arial"/>
              </a:rPr>
              <a:t>05 / 10</a:t>
            </a:r>
            <a:endParaRPr lang="en-US"/>
          </a:p>
        </p:txBody>
      </p:sp>
      <p:sp>
        <p:nvSpPr>
          <p:cNvPr id="89" name="Shape 89"/>
          <p:cNvSpPr/>
          <p:nvPr/>
        </p:nvSpPr>
        <p:spPr>
          <a:xfrm>
            <a:off x="609600" y="6191250"/>
            <a:ext cx="99250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D9E7F1"/>
                </a:solidFill>
                <a:latin typeface="Arial"/>
                <a:ea typeface="Arial"/>
              </a:rPr>
              <a:t>Источник: иллюстративные данные</a:t>
            </a:r>
            <a:endParaRPr lang="en-US"/>
          </a:p>
        </p:txBody>
      </p:sp>
      <p:sp>
        <p:nvSpPr>
          <p:cNvPr id="90" name="Shape 90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91" name="Shape 91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C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/>
        </p:nvSpPr>
        <p:spPr>
          <a:xfrm>
            <a:off x="609600" y="990600"/>
            <a:ext cx="10687050" cy="54128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263"/>
              </a:lnSpc>
              <a:buNone/>
            </a:pPr>
            <a:r>
              <a:rPr sz="3675" b="0" i="0" spc="0">
                <a:solidFill>
                  <a:srgbClr val="FFFFFF"/>
                </a:solidFill>
                <a:latin typeface="Arial"/>
                <a:ea typeface="Arial"/>
              </a:rPr>
              <a:t>Разные люди. Разные мотивы.</a:t>
            </a:r>
            <a:endParaRPr lang="en-US"/>
          </a:p>
        </p:txBody>
      </p:sp>
      <p:pic>
        <p:nvPicPr>
          <p:cNvPr id="108" name="Presenton Native Image 9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609600" y="2571750"/>
            <a:ext cx="4638675" cy="3333750"/>
          </a:xfrm>
          <a:prstGeom prst="rect">
            <a:avLst/>
          </a:prstGeom>
        </p:spPr>
      </p:pic>
      <p:pic>
        <p:nvPicPr>
          <p:cNvPr id="109" name="Presenton Native SVG Image 1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7400" y="2647950"/>
            <a:ext cx="5676900" cy="9525"/>
          </a:xfrm>
          <a:prstGeom prst="rect">
            <a:avLst/>
          </a:prstGeom>
        </p:spPr>
      </p:pic>
      <p:sp>
        <p:nvSpPr>
          <p:cNvPr id="93" name="Shape 93"/>
          <p:cNvSpPr/>
          <p:nvPr/>
        </p:nvSpPr>
        <p:spPr>
          <a:xfrm>
            <a:off x="5867400" y="2800350"/>
            <a:ext cx="5543550" cy="30926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36"/>
              </a:lnSpc>
              <a:buNone/>
            </a:pPr>
            <a:r>
              <a:rPr sz="2100" b="0" i="0">
                <a:solidFill>
                  <a:srgbClr val="FFFFFF"/>
                </a:solidFill>
                <a:latin typeface="Arial"/>
                <a:ea typeface="Arial"/>
              </a:rPr>
              <a:t>Удобство · 45%</a:t>
            </a:r>
            <a:endParaRPr lang="en-US"/>
          </a:p>
        </p:txBody>
      </p:sp>
      <p:sp>
        <p:nvSpPr>
          <p:cNvPr id="94" name="Shape 94"/>
          <p:cNvSpPr/>
          <p:nvPr/>
        </p:nvSpPr>
        <p:spPr>
          <a:xfrm>
            <a:off x="5867400" y="3381375"/>
            <a:ext cx="5524500" cy="20984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53"/>
              </a:lnSpc>
              <a:buNone/>
            </a:pPr>
            <a:r>
              <a:rPr sz="1425" b="0" i="0">
                <a:solidFill>
                  <a:srgbClr val="D9E7F1"/>
                </a:solidFill>
                <a:latin typeface="Arial"/>
                <a:ea typeface="Arial"/>
              </a:rPr>
              <a:t>Выбирают то, что экономит время каждый день.</a:t>
            </a:r>
            <a:endParaRPr lang="en-US"/>
          </a:p>
        </p:txBody>
      </p:sp>
      <p:pic>
        <p:nvPicPr>
          <p:cNvPr id="110" name="Presenton Native SVG Image 1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67400" y="3771900"/>
            <a:ext cx="5676900" cy="9525"/>
          </a:xfrm>
          <a:prstGeom prst="rect">
            <a:avLst/>
          </a:prstGeom>
        </p:spPr>
      </p:pic>
      <p:sp>
        <p:nvSpPr>
          <p:cNvPr id="95" name="Shape 95"/>
          <p:cNvSpPr/>
          <p:nvPr/>
        </p:nvSpPr>
        <p:spPr>
          <a:xfrm>
            <a:off x="5867400" y="3924300"/>
            <a:ext cx="5543550" cy="30926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36"/>
              </a:lnSpc>
              <a:buNone/>
            </a:pPr>
            <a:r>
              <a:rPr sz="2100" b="0" i="0">
                <a:solidFill>
                  <a:srgbClr val="FFFFFF"/>
                </a:solidFill>
                <a:latin typeface="Arial"/>
                <a:ea typeface="Arial"/>
              </a:rPr>
              <a:t>Качество · 32%</a:t>
            </a:r>
            <a:endParaRPr lang="en-US"/>
          </a:p>
        </p:txBody>
      </p:sp>
      <p:sp>
        <p:nvSpPr>
          <p:cNvPr id="96" name="Shape 96"/>
          <p:cNvSpPr/>
          <p:nvPr/>
        </p:nvSpPr>
        <p:spPr>
          <a:xfrm>
            <a:off x="5867400" y="4505325"/>
            <a:ext cx="5524500" cy="20984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53"/>
              </a:lnSpc>
              <a:buNone/>
            </a:pPr>
            <a:r>
              <a:rPr sz="1425" b="0" i="0">
                <a:solidFill>
                  <a:srgbClr val="D9E7F1"/>
                </a:solidFill>
                <a:latin typeface="Arial"/>
                <a:ea typeface="Arial"/>
              </a:rPr>
              <a:t>Ищут понятный состав и надёжный опыт.</a:t>
            </a:r>
            <a:endParaRPr lang="en-US"/>
          </a:p>
        </p:txBody>
      </p:sp>
      <p:pic>
        <p:nvPicPr>
          <p:cNvPr id="111" name="Presenton Native SVG Image 1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7400" y="4895850"/>
            <a:ext cx="5676900" cy="9525"/>
          </a:xfrm>
          <a:prstGeom prst="rect">
            <a:avLst/>
          </a:prstGeom>
        </p:spPr>
      </p:pic>
      <p:sp>
        <p:nvSpPr>
          <p:cNvPr id="97" name="Shape 97"/>
          <p:cNvSpPr/>
          <p:nvPr/>
        </p:nvSpPr>
        <p:spPr>
          <a:xfrm>
            <a:off x="5867400" y="5048250"/>
            <a:ext cx="5543550" cy="30926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36"/>
              </a:lnSpc>
              <a:buNone/>
            </a:pPr>
            <a:r>
              <a:rPr sz="2100" b="0" i="0">
                <a:solidFill>
                  <a:srgbClr val="FFFFFF"/>
                </a:solidFill>
                <a:latin typeface="Arial"/>
                <a:ea typeface="Arial"/>
              </a:rPr>
              <a:t>Цена · 23%</a:t>
            </a:r>
            <a:endParaRPr lang="en-US"/>
          </a:p>
        </p:txBody>
      </p:sp>
      <p:sp>
        <p:nvSpPr>
          <p:cNvPr id="98" name="Shape 98"/>
          <p:cNvSpPr/>
          <p:nvPr/>
        </p:nvSpPr>
        <p:spPr>
          <a:xfrm>
            <a:off x="5867400" y="5629275"/>
            <a:ext cx="5524500" cy="20984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53"/>
              </a:lnSpc>
              <a:buNone/>
            </a:pPr>
            <a:r>
              <a:rPr sz="1425" b="0" i="0">
                <a:solidFill>
                  <a:srgbClr val="D9E7F1"/>
                </a:solidFill>
                <a:latin typeface="Arial"/>
                <a:ea typeface="Arial"/>
              </a:rPr>
              <a:t>Сравнивают альтернативы и оценивают выгоду.</a:t>
            </a:r>
            <a:endParaRPr lang="en-US"/>
          </a:p>
        </p:txBody>
      </p:sp>
      <p:sp>
        <p:nvSpPr>
          <p:cNvPr id="99" name="Shape 99"/>
          <p:cNvSpPr/>
          <p:nvPr/>
        </p:nvSpPr>
        <p:spPr>
          <a:xfrm>
            <a:off x="381000" y="323850"/>
            <a:ext cx="28575" cy="295275"/>
          </a:xfrm>
          <a:prstGeom prst="rect">
            <a:avLst/>
          </a:prstGeom>
          <a:solidFill>
            <a:srgbClr val="74B6D7"/>
          </a:solidFill>
        </p:spPr>
        <p:txBody>
          <a:bodyPr/>
          <a:lstStyle/>
          <a:p/>
        </p:txBody>
      </p:sp>
      <p:sp>
        <p:nvSpPr>
          <p:cNvPr id="100" name="Shape 100"/>
          <p:cNvSpPr/>
          <p:nvPr/>
        </p:nvSpPr>
        <p:spPr>
          <a:xfrm>
            <a:off x="609600" y="323850"/>
            <a:ext cx="1733550" cy="2208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D9E7F1"/>
                </a:solidFill>
                <a:latin typeface="Arial"/>
                <a:ea typeface="Arial"/>
              </a:rPr>
              <a:t>06 / 10</a:t>
            </a:r>
            <a:endParaRPr lang="en-US"/>
          </a:p>
        </p:txBody>
      </p:sp>
      <p:sp>
        <p:nvSpPr>
          <p:cNvPr id="101" name="Shape 101"/>
          <p:cNvSpPr/>
          <p:nvPr/>
        </p:nvSpPr>
        <p:spPr>
          <a:xfrm>
            <a:off x="609600" y="6191250"/>
            <a:ext cx="99250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D9E7F1"/>
                </a:solidFill>
                <a:latin typeface="Arial"/>
                <a:ea typeface="Arial"/>
              </a:rPr>
              <a:t>Источник: иллюстративные данные</a:t>
            </a:r>
            <a:endParaRPr lang="en-US"/>
          </a:p>
        </p:txBody>
      </p:sp>
      <p:sp>
        <p:nvSpPr>
          <p:cNvPr id="102" name="Shape 102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103" name="Shape 103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mitype="http://purl.org/dcmitype/" xmlns:dcterms="http://purl.org/dc/terms/" xmlns:xsi="http://www.w3.org/2001/XMLSchema-instance">
  <dc:title>atlas-research</dc:title>
  <dc:subject>Generated by Presenton export-core</dc:subject>
  <dc:creator>Presenton</dc:creator>
  <cp:lastModifiedBy>Presenton</cp:lastModifiedBy>
  <dcterms:created xsi:type="dcterms:W3CDTF">2026-10-26T13:08:29.772Z</dcterms:created>
  <dcterms:modified xsi:type="dcterms:W3CDTF">2026-10-26T13:08:29.772Z</dcterms:modified>
</cp:coreProperties>
</file>