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Default Extension="svg" ContentType="image/svg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Raster_Image_2.png"/><Relationship Id="rId4" Type="http://schemas.openxmlformats.org/officeDocument/2006/relationships/image" Target="../media/Presenton_Native_Image_3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Raster_Image_2.png"/><Relationship Id="rId4" Type="http://schemas.openxmlformats.org/officeDocument/2006/relationships/image" Target="../media/Presenton_Native_Image_3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Raster_Image_2.png"/><Relationship Id="rId5" Type="http://schemas.openxmlformats.org/officeDocument/2006/relationships/image" Target="../media/presenton-native-svg-1-3.svg"/><Relationship Id="rId6" Type="http://schemas.openxmlformats.org/officeDocument/2006/relationships/image" Target="../media/presenton-native-svg-2-3.svg"/><Relationship Id="rId7" Type="http://schemas.openxmlformats.org/officeDocument/2006/relationships/image" Target="../media/presenton-native-svg-3-3.sv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Raster_Image_2.png"/><Relationship Id="rId4" Type="http://schemas.openxmlformats.org/officeDocument/2006/relationships/image" Target="../media/Presenton_Native_Image_3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Raster_Image_2.png"/><Relationship Id="rId4" Type="http://schemas.openxmlformats.org/officeDocument/2006/relationships/image" Target="../media/Presenton_Native_Image_3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Raster_Image_2.png"/><Relationship Id="rId5" Type="http://schemas.openxmlformats.org/officeDocument/2006/relationships/image" Target="../media/presenton-native-svg-4-6.svg"/><Relationship Id="rId6" Type="http://schemas.openxmlformats.org/officeDocument/2006/relationships/image" Target="../media/presenton-native-svg-5-6.svg"/><Relationship Id="rId7" Type="http://schemas.openxmlformats.org/officeDocument/2006/relationships/image" Target="../media/presenton-native-svg-6-6.svg"/><Relationship Id="rId8" Type="http://schemas.openxmlformats.org/officeDocument/2006/relationships/image" Target="../media/presenton-native-svg-7-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818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resenton Native Image 1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1" name="Presenton Raster Image 2" descr=""/>
          <p:cNvPicPr/>
          <p:nvPr/>
        </p:nvPicPr>
        <p:blipFill>
          <a:blip r:embed="rId3" cstate="none">
            <a:alphaModFix amt="10000"/>
          </a:blip>
          <a:stretch>
            <a:fillRect/>
          </a:stretch>
        </p:blipFill>
        <p:spPr>
          <a:xfrm>
            <a:off x="8572500" y="3048000"/>
            <a:ext cx="3238500" cy="3238500"/>
          </a:xfrm>
          <a:prstGeom prst="rect">
            <a:avLst/>
          </a:prstGeom>
        </p:spPr>
      </p:pic>
      <p:sp>
        <p:nvSpPr>
          <p:cNvPr id="2" name="Shape 2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FBF4DE"/>
                </a:solidFill>
                <a:latin typeface="Arial"/>
                <a:ea typeface="Arial"/>
              </a:rPr>
              <a:t>ВОПРОС · ПОИСК · ОБЪЯСНЕНИЕ</a:t>
            </a:r>
            <a:endParaRPr lang="en-US"/>
          </a:p>
        </p:txBody>
      </p:sp>
      <p:sp>
        <p:nvSpPr>
          <p:cNvPr id="3" name="Shape 3"/>
          <p:cNvSpPr/>
          <p:nvPr/>
        </p:nvSpPr>
        <p:spPr>
          <a:xfrm>
            <a:off x="552450" y="762000"/>
            <a:ext cx="11020425" cy="187434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7380"/>
              </a:lnSpc>
              <a:buNone/>
            </a:pPr>
            <a:r>
              <a:rPr sz="6000" b="1" i="0">
                <a:solidFill>
                  <a:srgbClr val="FBF4DE"/>
                </a:solidFill>
                <a:latin typeface="Arial"/>
                <a:ea typeface="Arial"/>
              </a:rPr>
              <a:t>КАК РОЖДАЕТСЯ</a:t>
            </a:r>
            <a:r>
              <a:rPr sz="6000" b="1" i="0">
                <a:solidFill>
                  <a:srgbClr val="FBF4DE"/>
                </a:solidFill>
                <a:latin typeface="Arial"/>
                <a:ea typeface="Arial"/>
              </a:rPr>
              <a:t xml:space="preserve">
</a:t>
            </a:r>
            <a:r>
              <a:rPr sz="6000" b="1" i="0">
                <a:solidFill>
                  <a:srgbClr val="FBF4DE"/>
                </a:solidFill>
                <a:latin typeface="Arial"/>
                <a:ea typeface="Arial"/>
              </a:rPr>
              <a:t>НАУЧНОЕ ЗНАНИЕ</a:t>
            </a:r>
            <a:endParaRPr lang="en-US"/>
          </a:p>
        </p:txBody>
      </p:sp>
      <p:pic>
        <p:nvPicPr>
          <p:cNvPr id="102" name="Presenton Native Image 3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7524750" y="2762250"/>
            <a:ext cx="2667000" cy="4000500"/>
          </a:xfrm>
          <a:prstGeom prst="rect">
            <a:avLst/>
          </a:prstGeom>
        </p:spPr>
      </p:pic>
      <p:sp>
        <p:nvSpPr>
          <p:cNvPr id="4" name="Shape 4"/>
          <p:cNvSpPr/>
          <p:nvPr/>
        </p:nvSpPr>
        <p:spPr>
          <a:xfrm>
            <a:off x="571500" y="3524250"/>
            <a:ext cx="3257550" cy="74979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0" i="0">
                <a:solidFill>
                  <a:srgbClr val="FBF4DE"/>
                </a:solidFill>
                <a:latin typeface="Arial"/>
                <a:ea typeface="Arial"/>
              </a:rPr>
              <a:t>От вопроса</a:t>
            </a:r>
            <a:r>
              <a:rPr sz="2400" b="0" i="0">
                <a:solidFill>
                  <a:srgbClr val="FBF4DE"/>
                </a:solidFill>
                <a:latin typeface="Arial"/>
                <a:ea typeface="Arial"/>
              </a:rPr>
              <a:t xml:space="preserve">
</a:t>
            </a:r>
            <a:r>
              <a:rPr sz="2400" b="0" i="0">
                <a:solidFill>
                  <a:srgbClr val="FBF4DE"/>
                </a:solidFill>
                <a:latin typeface="Arial"/>
                <a:ea typeface="Arial"/>
              </a:rPr>
              <a:t>к доказательству</a:t>
            </a:r>
            <a:endParaRPr lang="en-US"/>
          </a:p>
        </p:txBody>
      </p:sp>
      <p:sp>
        <p:nvSpPr>
          <p:cNvPr id="5" name="Shape 5"/>
          <p:cNvSpPr/>
          <p:nvPr/>
        </p:nvSpPr>
        <p:spPr>
          <a:xfrm>
            <a:off x="571500" y="5238750"/>
            <a:ext cx="5067300" cy="26937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22"/>
              </a:lnSpc>
              <a:buNone/>
            </a:pPr>
            <a:r>
              <a:rPr sz="1725" b="0" i="0">
                <a:solidFill>
                  <a:srgbClr val="FBF4DE"/>
                </a:solidFill>
                <a:latin typeface="Arial"/>
                <a:ea typeface="Arial"/>
              </a:rPr>
              <a:t>Учебный и научный доклад</a:t>
            </a:r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571500" y="6057900"/>
            <a:ext cx="6210300" cy="23425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45"/>
              </a:lnSpc>
              <a:buNone/>
            </a:pPr>
            <a:r>
              <a:rPr sz="1500" b="0" i="0">
                <a:solidFill>
                  <a:srgbClr val="FBF4DE"/>
                </a:solidFill>
                <a:latin typeface="Arial"/>
                <a:ea typeface="Arial"/>
              </a:rPr>
              <a:t>Автор и класс — по вашим данным</a:t>
            </a:r>
            <a:endParaRPr lang="en-US"/>
          </a:p>
        </p:txBody>
      </p:sp>
      <p:sp>
        <p:nvSpPr>
          <p:cNvPr id="7" name="Shape 7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8" name="Shape 8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resenton Native Image 4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4" name="Presenton Raster Image 5" descr=""/>
          <p:cNvPicPr/>
          <p:nvPr/>
        </p:nvPicPr>
        <p:blipFill>
          <a:blip r:embed="rId3" cstate="none">
            <a:alphaModFix amt="10000"/>
          </a:blip>
          <a:stretch>
            <a:fillRect/>
          </a:stretch>
        </p:blipFill>
        <p:spPr>
          <a:xfrm>
            <a:off x="8572500" y="3048000"/>
            <a:ext cx="3238500" cy="3238500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42575E"/>
                </a:solidFill>
                <a:latin typeface="Arial"/>
                <a:ea typeface="Arial"/>
              </a:rPr>
              <a:t>ВОПРОС · ПОИСК · ОБЪЯСНЕНИЕ</a:t>
            </a:r>
            <a:endParaRPr lang="en-US"/>
          </a:p>
        </p:txBody>
      </p:sp>
      <p:sp>
        <p:nvSpPr>
          <p:cNvPr id="10" name="Shape 10"/>
          <p:cNvSpPr/>
          <p:nvPr/>
        </p:nvSpPr>
        <p:spPr>
          <a:xfrm>
            <a:off x="571500" y="895350"/>
            <a:ext cx="76390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42575E"/>
                </a:solidFill>
                <a:latin typeface="Arial"/>
                <a:ea typeface="Arial"/>
              </a:rPr>
              <a:t>План нашей работы</a:t>
            </a:r>
            <a:endParaRPr lang="en-US"/>
          </a:p>
        </p:txBody>
      </p:sp>
      <p:pic>
        <p:nvPicPr>
          <p:cNvPr id="105" name="Presenton Native Image 6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9191625" y="2571750"/>
            <a:ext cx="2286000" cy="3429000"/>
          </a:xfrm>
          <a:prstGeom prst="rect">
            <a:avLst/>
          </a:prstGeom>
        </p:spPr>
      </p:pic>
      <p:sp>
        <p:nvSpPr>
          <p:cNvPr id="11" name="Shape 11"/>
          <p:cNvSpPr/>
          <p:nvPr/>
        </p:nvSpPr>
        <p:spPr>
          <a:xfrm>
            <a:off x="619125" y="2400300"/>
            <a:ext cx="6096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6E8188"/>
                </a:solidFill>
                <a:latin typeface="Arial"/>
                <a:ea typeface="Arial"/>
              </a:rPr>
              <a:t>01</a:t>
            </a:r>
            <a:endParaRPr lang="en-US"/>
          </a:p>
        </p:txBody>
      </p:sp>
      <p:sp>
        <p:nvSpPr>
          <p:cNvPr id="12" name="Shape 12"/>
          <p:cNvSpPr/>
          <p:nvPr/>
        </p:nvSpPr>
        <p:spPr>
          <a:xfrm>
            <a:off x="1428750" y="2400300"/>
            <a:ext cx="6829425" cy="3280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1" i="0">
                <a:solidFill>
                  <a:srgbClr val="42575E"/>
                </a:solidFill>
                <a:latin typeface="Arial"/>
                <a:ea typeface="Arial"/>
              </a:rPr>
              <a:t>Вопрос</a:t>
            </a:r>
            <a:endParaRPr lang="en-US"/>
          </a:p>
        </p:txBody>
      </p:sp>
      <p:sp>
        <p:nvSpPr>
          <p:cNvPr id="13" name="Shape 13"/>
          <p:cNvSpPr/>
          <p:nvPr/>
        </p:nvSpPr>
        <p:spPr>
          <a:xfrm>
            <a:off x="1428750" y="2876550"/>
            <a:ext cx="6829425" cy="2811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14"/>
              </a:lnSpc>
              <a:buNone/>
            </a:pPr>
            <a:r>
              <a:rPr sz="1800" b="0" i="0">
                <a:solidFill>
                  <a:srgbClr val="42575E"/>
                </a:solidFill>
                <a:latin typeface="Arial"/>
                <a:ea typeface="Arial"/>
              </a:rPr>
              <a:t>Что мы хотим выяснить</a:t>
            </a:r>
            <a:endParaRPr lang="en-US"/>
          </a:p>
        </p:txBody>
      </p:sp>
      <p:sp>
        <p:nvSpPr>
          <p:cNvPr id="14" name="Shape 14"/>
          <p:cNvSpPr/>
          <p:nvPr/>
        </p:nvSpPr>
        <p:spPr>
          <a:xfrm>
            <a:off x="619125" y="3295650"/>
            <a:ext cx="6096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6E8188"/>
                </a:solidFill>
                <a:latin typeface="Arial"/>
                <a:ea typeface="Arial"/>
              </a:rPr>
              <a:t>02</a:t>
            </a:r>
            <a:endParaRPr lang="en-US"/>
          </a:p>
        </p:txBody>
      </p:sp>
      <p:sp>
        <p:nvSpPr>
          <p:cNvPr id="15" name="Shape 15"/>
          <p:cNvSpPr/>
          <p:nvPr/>
        </p:nvSpPr>
        <p:spPr>
          <a:xfrm>
            <a:off x="1428750" y="3295650"/>
            <a:ext cx="6657975" cy="3280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1" i="0">
                <a:solidFill>
                  <a:srgbClr val="42575E"/>
                </a:solidFill>
                <a:latin typeface="Arial"/>
                <a:ea typeface="Arial"/>
              </a:rPr>
              <a:t>Объяснение</a:t>
            </a:r>
            <a:endParaRPr lang="en-US"/>
          </a:p>
        </p:txBody>
      </p:sp>
      <p:sp>
        <p:nvSpPr>
          <p:cNvPr id="16" name="Shape 16"/>
          <p:cNvSpPr/>
          <p:nvPr/>
        </p:nvSpPr>
        <p:spPr>
          <a:xfrm>
            <a:off x="1428750" y="3771900"/>
            <a:ext cx="6657975" cy="2811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14"/>
              </a:lnSpc>
              <a:buNone/>
            </a:pPr>
            <a:r>
              <a:rPr sz="1800" b="0" i="0">
                <a:solidFill>
                  <a:srgbClr val="42575E"/>
                </a:solidFill>
                <a:latin typeface="Arial"/>
                <a:ea typeface="Arial"/>
              </a:rPr>
              <a:t>Понятия, факты и примеры</a:t>
            </a:r>
            <a:endParaRPr lang="en-US"/>
          </a:p>
        </p:txBody>
      </p:sp>
      <p:sp>
        <p:nvSpPr>
          <p:cNvPr id="17" name="Shape 17"/>
          <p:cNvSpPr/>
          <p:nvPr/>
        </p:nvSpPr>
        <p:spPr>
          <a:xfrm>
            <a:off x="619125" y="4191000"/>
            <a:ext cx="6096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6E8188"/>
                </a:solidFill>
                <a:latin typeface="Arial"/>
                <a:ea typeface="Arial"/>
              </a:rPr>
              <a:t>03</a:t>
            </a:r>
            <a:endParaRPr lang="en-US"/>
          </a:p>
        </p:txBody>
      </p:sp>
      <p:sp>
        <p:nvSpPr>
          <p:cNvPr id="18" name="Shape 18"/>
          <p:cNvSpPr/>
          <p:nvPr/>
        </p:nvSpPr>
        <p:spPr>
          <a:xfrm>
            <a:off x="1428750" y="4191000"/>
            <a:ext cx="6486525" cy="3280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1" i="0">
                <a:solidFill>
                  <a:srgbClr val="42575E"/>
                </a:solidFill>
                <a:latin typeface="Arial"/>
                <a:ea typeface="Arial"/>
              </a:rPr>
              <a:t>Практика</a:t>
            </a:r>
            <a:endParaRPr lang="en-US"/>
          </a:p>
        </p:txBody>
      </p:sp>
      <p:sp>
        <p:nvSpPr>
          <p:cNvPr id="19" name="Shape 19"/>
          <p:cNvSpPr/>
          <p:nvPr/>
        </p:nvSpPr>
        <p:spPr>
          <a:xfrm>
            <a:off x="1428750" y="4667250"/>
            <a:ext cx="6486525" cy="2811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14"/>
              </a:lnSpc>
              <a:buNone/>
            </a:pPr>
            <a:r>
              <a:rPr sz="1800" b="0" i="0">
                <a:solidFill>
                  <a:srgbClr val="42575E"/>
                </a:solidFill>
                <a:latin typeface="Arial"/>
                <a:ea typeface="Arial"/>
              </a:rPr>
              <a:t>Применяем и проверяем понимание</a:t>
            </a:r>
            <a:endParaRPr lang="en-US"/>
          </a:p>
        </p:txBody>
      </p:sp>
      <p:sp>
        <p:nvSpPr>
          <p:cNvPr id="20" name="Shape 20"/>
          <p:cNvSpPr/>
          <p:nvPr/>
        </p:nvSpPr>
        <p:spPr>
          <a:xfrm>
            <a:off x="619125" y="5086350"/>
            <a:ext cx="6096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6E8188"/>
                </a:solidFill>
                <a:latin typeface="Arial"/>
                <a:ea typeface="Arial"/>
              </a:rPr>
              <a:t>04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1428750" y="5086350"/>
            <a:ext cx="6315075" cy="3280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1" i="0">
                <a:solidFill>
                  <a:srgbClr val="42575E"/>
                </a:solidFill>
                <a:latin typeface="Arial"/>
                <a:ea typeface="Arial"/>
              </a:rPr>
              <a:t>Выводы</a:t>
            </a:r>
            <a:endParaRPr lang="en-US"/>
          </a:p>
        </p:txBody>
      </p:sp>
      <p:sp>
        <p:nvSpPr>
          <p:cNvPr id="22" name="Shape 22"/>
          <p:cNvSpPr/>
          <p:nvPr/>
        </p:nvSpPr>
        <p:spPr>
          <a:xfrm>
            <a:off x="1428750" y="5562600"/>
            <a:ext cx="6315075" cy="2811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14"/>
              </a:lnSpc>
              <a:buNone/>
            </a:pPr>
            <a:r>
              <a:rPr sz="1800" b="0" i="0">
                <a:solidFill>
                  <a:srgbClr val="42575E"/>
                </a:solidFill>
                <a:latin typeface="Arial"/>
                <a:ea typeface="Arial"/>
              </a:rPr>
              <a:t>Формулируем ответ и обсуждаем источники</a:t>
            </a:r>
            <a:endParaRPr lang="en-US"/>
          </a:p>
        </p:txBody>
      </p:sp>
      <p:sp>
        <p:nvSpPr>
          <p:cNvPr id="23" name="Shape 23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24" name="Shape 24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resenton Native Image 7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7" name="Presenton Raster Image 8" descr=""/>
          <p:cNvPicPr/>
          <p:nvPr/>
        </p:nvPicPr>
        <p:blipFill>
          <a:blip r:embed="rId3" cstate="none">
            <a:alphaModFix amt="10000"/>
          </a:blip>
          <a:stretch>
            <a:fillRect/>
          </a:stretch>
        </p:blipFill>
        <p:spPr>
          <a:xfrm>
            <a:off x="8572500" y="3048000"/>
            <a:ext cx="3238500" cy="3238500"/>
          </a:xfrm>
          <a:prstGeom prst="rect">
            <a:avLst/>
          </a:prstGeom>
        </p:spPr>
      </p:pic>
      <p:sp>
        <p:nvSpPr>
          <p:cNvPr id="25" name="Shape 25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42575E"/>
                </a:solidFill>
                <a:latin typeface="Arial"/>
                <a:ea typeface="Arial"/>
              </a:rPr>
              <a:t>ВОПРОС · ПОИСК · ОБЪЯСНЕНИЕ</a:t>
            </a:r>
            <a:endParaRPr lang="en-US"/>
          </a:p>
        </p:txBody>
      </p:sp>
      <p:sp>
        <p:nvSpPr>
          <p:cNvPr id="26" name="Shape 26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42575E"/>
                </a:solidFill>
                <a:latin typeface="Arial"/>
                <a:ea typeface="Arial"/>
              </a:rPr>
              <a:t>Что мы научимся делать</a:t>
            </a:r>
            <a:endParaRPr lang="en-US"/>
          </a:p>
        </p:txBody>
      </p:sp>
      <p:pic>
        <p:nvPicPr>
          <p:cNvPr id="108" name="Presenton Native SVG Image 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125" y="2609850"/>
            <a:ext cx="3286125" cy="28575"/>
          </a:xfrm>
          <a:prstGeom prst="rect">
            <a:avLst/>
          </a:prstGeom>
        </p:spPr>
      </p:pic>
      <p:sp>
        <p:nvSpPr>
          <p:cNvPr id="27" name="Shape 27"/>
          <p:cNvSpPr/>
          <p:nvPr/>
        </p:nvSpPr>
        <p:spPr>
          <a:xfrm>
            <a:off x="61912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Arial"/>
                <a:ea typeface="Arial"/>
              </a:rPr>
              <a:t>Различать</a:t>
            </a:r>
            <a:endParaRPr lang="en-US"/>
          </a:p>
        </p:txBody>
      </p:sp>
      <p:sp>
        <p:nvSpPr>
          <p:cNvPr id="28" name="Shape 28"/>
          <p:cNvSpPr/>
          <p:nvPr/>
        </p:nvSpPr>
        <p:spPr>
          <a:xfrm>
            <a:off x="619125" y="3714750"/>
            <a:ext cx="3305175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Arial"/>
                <a:ea typeface="Arial"/>
              </a:rPr>
              <a:t>Отделяем факт от предположения и оценки.</a:t>
            </a:r>
            <a:endParaRPr lang="en-US"/>
          </a:p>
        </p:txBody>
      </p:sp>
      <p:pic>
        <p:nvPicPr>
          <p:cNvPr id="109" name="Presenton Native SVG Image 1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3875" y="2609850"/>
            <a:ext cx="3286125" cy="28575"/>
          </a:xfrm>
          <a:prstGeom prst="rect">
            <a:avLst/>
          </a:prstGeom>
        </p:spPr>
      </p:pic>
      <p:sp>
        <p:nvSpPr>
          <p:cNvPr id="29" name="Shape 29"/>
          <p:cNvSpPr/>
          <p:nvPr/>
        </p:nvSpPr>
        <p:spPr>
          <a:xfrm>
            <a:off x="433387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Arial"/>
                <a:ea typeface="Arial"/>
              </a:rPr>
              <a:t>Проверять</a:t>
            </a:r>
            <a:endParaRPr lang="en-US"/>
          </a:p>
        </p:txBody>
      </p:sp>
      <p:sp>
        <p:nvSpPr>
          <p:cNvPr id="30" name="Shape 30"/>
          <p:cNvSpPr/>
          <p:nvPr/>
        </p:nvSpPr>
        <p:spPr>
          <a:xfrm>
            <a:off x="4333875" y="3714750"/>
            <a:ext cx="3305175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Arial"/>
                <a:ea typeface="Arial"/>
              </a:rPr>
              <a:t>Находим подтверждения и учитываем контекст.</a:t>
            </a:r>
            <a:endParaRPr lang="en-US"/>
          </a:p>
        </p:txBody>
      </p:sp>
      <p:pic>
        <p:nvPicPr>
          <p:cNvPr id="110" name="Presenton Native SVG Image 1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48625" y="2609850"/>
            <a:ext cx="3286125" cy="28575"/>
          </a:xfrm>
          <a:prstGeom prst="rect">
            <a:avLst/>
          </a:prstGeom>
        </p:spPr>
      </p:pic>
      <p:sp>
        <p:nvSpPr>
          <p:cNvPr id="31" name="Shape 31"/>
          <p:cNvSpPr/>
          <p:nvPr/>
        </p:nvSpPr>
        <p:spPr>
          <a:xfrm>
            <a:off x="804862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Arial"/>
                <a:ea typeface="Arial"/>
              </a:rPr>
              <a:t>Объяснять</a:t>
            </a:r>
            <a:endParaRPr lang="en-US"/>
          </a:p>
        </p:txBody>
      </p:sp>
      <p:sp>
        <p:nvSpPr>
          <p:cNvPr id="32" name="Shape 32"/>
          <p:cNvSpPr/>
          <p:nvPr/>
        </p:nvSpPr>
        <p:spPr>
          <a:xfrm>
            <a:off x="8048625" y="3714750"/>
            <a:ext cx="3305175" cy="98405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Arial"/>
                <a:ea typeface="Arial"/>
              </a:rPr>
              <a:t>Связываем вывод с вопросом и доказательствами.</a:t>
            </a:r>
            <a:endParaRPr lang="en-US"/>
          </a:p>
        </p:txBody>
      </p:sp>
      <p:sp>
        <p:nvSpPr>
          <p:cNvPr id="33" name="Shape 33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34" name="Shape 34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818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resenton Native Image 12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2" name="Presenton Raster Image 13" descr=""/>
          <p:cNvPicPr/>
          <p:nvPr/>
        </p:nvPicPr>
        <p:blipFill>
          <a:blip r:embed="rId3" cstate="none">
            <a:alphaModFix amt="10000"/>
          </a:blip>
          <a:stretch>
            <a:fillRect/>
          </a:stretch>
        </p:blipFill>
        <p:spPr>
          <a:xfrm>
            <a:off x="8572500" y="3048000"/>
            <a:ext cx="3238500" cy="3238500"/>
          </a:xfrm>
          <a:prstGeom prst="rect">
            <a:avLst/>
          </a:prstGeom>
        </p:spPr>
      </p:pic>
      <p:sp>
        <p:nvSpPr>
          <p:cNvPr id="35" name="Shape 35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FBF4DE"/>
                </a:solidFill>
                <a:latin typeface="Arial"/>
                <a:ea typeface="Arial"/>
              </a:rPr>
              <a:t>ВОПРОС · ПОИСК · ОБЪЯСНЕНИЕ</a:t>
            </a:r>
            <a:endParaRPr lang="en-US"/>
          </a:p>
        </p:txBody>
      </p:sp>
      <p:sp>
        <p:nvSpPr>
          <p:cNvPr id="36" name="Shape 36"/>
          <p:cNvSpPr/>
          <p:nvPr/>
        </p:nvSpPr>
        <p:spPr>
          <a:xfrm>
            <a:off x="571500" y="895350"/>
            <a:ext cx="906780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FBF4DE"/>
                </a:solidFill>
                <a:latin typeface="Arial"/>
                <a:ea typeface="Arial"/>
              </a:rPr>
              <a:t>С чего начинается вопрос?</a:t>
            </a:r>
            <a:endParaRPr lang="en-US"/>
          </a:p>
        </p:txBody>
      </p:sp>
      <p:sp>
        <p:nvSpPr>
          <p:cNvPr id="37" name="Shape 37"/>
          <p:cNvSpPr/>
          <p:nvPr/>
        </p:nvSpPr>
        <p:spPr>
          <a:xfrm>
            <a:off x="619125" y="2667000"/>
            <a:ext cx="7258050" cy="107781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244"/>
              </a:lnSpc>
              <a:buNone/>
            </a:pPr>
            <a:r>
              <a:rPr sz="3450" b="1" i="0">
                <a:solidFill>
                  <a:srgbClr val="FBF4DE"/>
                </a:solidFill>
                <a:latin typeface="Arial"/>
                <a:ea typeface="Arial"/>
              </a:rPr>
              <a:t>Можно ли доверять одному источнику?</a:t>
            </a:r>
            <a:endParaRPr lang="en-US"/>
          </a:p>
        </p:txBody>
      </p:sp>
      <p:sp>
        <p:nvSpPr>
          <p:cNvPr id="38" name="Shape 38"/>
          <p:cNvSpPr/>
          <p:nvPr/>
        </p:nvSpPr>
        <p:spPr>
          <a:xfrm>
            <a:off x="638175" y="4762500"/>
            <a:ext cx="678180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FBF4DE"/>
                </a:solidFill>
                <a:latin typeface="Arial"/>
                <a:ea typeface="Arial"/>
              </a:rPr>
              <a:t>Обсудите в паре. Назовите один аргумент и объясните, на чём он основан.</a:t>
            </a:r>
            <a:endParaRPr lang="en-US"/>
          </a:p>
        </p:txBody>
      </p:sp>
      <p:pic>
        <p:nvPicPr>
          <p:cNvPr id="113" name="Presenton Native Image 14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8826500" y="2476500"/>
            <a:ext cx="2444750" cy="3667125"/>
          </a:xfrm>
          <a:prstGeom prst="rect">
            <a:avLst/>
          </a:prstGeom>
        </p:spPr>
      </p:pic>
      <p:sp>
        <p:nvSpPr>
          <p:cNvPr id="39" name="Shape 39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40" name="Shape 40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resenton Native Image 15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5" name="Presenton Raster Image 16" descr=""/>
          <p:cNvPicPr/>
          <p:nvPr/>
        </p:nvPicPr>
        <p:blipFill>
          <a:blip r:embed="rId3" cstate="none">
            <a:alphaModFix amt="10000"/>
          </a:blip>
          <a:stretch>
            <a:fillRect/>
          </a:stretch>
        </p:blipFill>
        <p:spPr>
          <a:xfrm>
            <a:off x="8572500" y="3048000"/>
            <a:ext cx="3238500" cy="3238500"/>
          </a:xfrm>
          <a:prstGeom prst="rect">
            <a:avLst/>
          </a:prstGeom>
        </p:spPr>
      </p:pic>
      <p:sp>
        <p:nvSpPr>
          <p:cNvPr id="41" name="Shape 41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42575E"/>
                </a:solidFill>
                <a:latin typeface="Arial"/>
                <a:ea typeface="Arial"/>
              </a:rPr>
              <a:t>ВОПРОС · ПОИСК · ОБЪЯСНЕНИЕ</a:t>
            </a:r>
            <a:endParaRPr lang="en-US"/>
          </a:p>
        </p:txBody>
      </p:sp>
      <p:sp>
        <p:nvSpPr>
          <p:cNvPr id="42" name="Shape 42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42575E"/>
                </a:solidFill>
                <a:latin typeface="Arial"/>
                <a:ea typeface="Arial"/>
              </a:rPr>
              <a:t>Источник и его контекст</a:t>
            </a:r>
            <a:endParaRPr lang="en-US"/>
          </a:p>
        </p:txBody>
      </p:sp>
      <p:pic>
        <p:nvPicPr>
          <p:cNvPr id="116" name="Presenton Native Image 17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8143875" y="2238375"/>
            <a:ext cx="2667000" cy="4000500"/>
          </a:xfrm>
          <a:prstGeom prst="rect">
            <a:avLst/>
          </a:prstGeom>
        </p:spPr>
      </p:pic>
      <p:sp>
        <p:nvSpPr>
          <p:cNvPr id="43" name="Shape 43"/>
          <p:cNvSpPr/>
          <p:nvPr/>
        </p:nvSpPr>
        <p:spPr>
          <a:xfrm>
            <a:off x="619125" y="2381250"/>
            <a:ext cx="6305550" cy="74979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0" i="0">
                <a:solidFill>
                  <a:srgbClr val="42575E"/>
                </a:solidFill>
                <a:latin typeface="Arial"/>
                <a:ea typeface="Arial"/>
              </a:rPr>
              <a:t>Источник — материал, который помогает ответить на исследовательский вопрос.</a:t>
            </a:r>
            <a:endParaRPr lang="en-US"/>
          </a:p>
        </p:txBody>
      </p:sp>
      <p:sp>
        <p:nvSpPr>
          <p:cNvPr id="44" name="Shape 44"/>
          <p:cNvSpPr/>
          <p:nvPr/>
        </p:nvSpPr>
        <p:spPr>
          <a:xfrm>
            <a:off x="619125" y="4048125"/>
            <a:ext cx="6096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6E8188"/>
                </a:solidFill>
                <a:latin typeface="Arial"/>
                <a:ea typeface="Arial"/>
              </a:rPr>
              <a:t>01</a:t>
            </a:r>
            <a:endParaRPr lang="en-US"/>
          </a:p>
        </p:txBody>
      </p:sp>
      <p:sp>
        <p:nvSpPr>
          <p:cNvPr id="45" name="Shape 45"/>
          <p:cNvSpPr/>
          <p:nvPr/>
        </p:nvSpPr>
        <p:spPr>
          <a:xfrm>
            <a:off x="1428750" y="4048125"/>
            <a:ext cx="5400675" cy="3280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1" i="0">
                <a:solidFill>
                  <a:srgbClr val="42575E"/>
                </a:solidFill>
                <a:latin typeface="Arial"/>
                <a:ea typeface="Arial"/>
              </a:rPr>
              <a:t>Кто и когда?</a:t>
            </a:r>
            <a:endParaRPr lang="en-US"/>
          </a:p>
        </p:txBody>
      </p:sp>
      <p:sp>
        <p:nvSpPr>
          <p:cNvPr id="46" name="Shape 46"/>
          <p:cNvSpPr/>
          <p:nvPr/>
        </p:nvSpPr>
        <p:spPr>
          <a:xfrm>
            <a:off x="1428750" y="4524375"/>
            <a:ext cx="5400675" cy="2811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14"/>
              </a:lnSpc>
              <a:buNone/>
            </a:pPr>
            <a:r>
              <a:rPr sz="1800" b="0" i="0">
                <a:solidFill>
                  <a:srgbClr val="42575E"/>
                </a:solidFill>
                <a:latin typeface="Arial"/>
                <a:ea typeface="Arial"/>
              </a:rPr>
              <a:t>Установите автора, время и условия создания.</a:t>
            </a:r>
            <a:endParaRPr lang="en-US"/>
          </a:p>
        </p:txBody>
      </p:sp>
      <p:sp>
        <p:nvSpPr>
          <p:cNvPr id="47" name="Shape 47"/>
          <p:cNvSpPr/>
          <p:nvPr/>
        </p:nvSpPr>
        <p:spPr>
          <a:xfrm>
            <a:off x="619125" y="5238750"/>
            <a:ext cx="6096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6E8188"/>
                </a:solidFill>
                <a:latin typeface="Arial"/>
                <a:ea typeface="Arial"/>
              </a:rPr>
              <a:t>02</a:t>
            </a:r>
            <a:endParaRPr lang="en-US"/>
          </a:p>
        </p:txBody>
      </p:sp>
      <p:sp>
        <p:nvSpPr>
          <p:cNvPr id="48" name="Shape 48"/>
          <p:cNvSpPr/>
          <p:nvPr/>
        </p:nvSpPr>
        <p:spPr>
          <a:xfrm>
            <a:off x="1428750" y="5238750"/>
            <a:ext cx="5400675" cy="3280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1" i="0">
                <a:solidFill>
                  <a:srgbClr val="42575E"/>
                </a:solidFill>
                <a:latin typeface="Arial"/>
                <a:ea typeface="Arial"/>
              </a:rPr>
              <a:t>Для чего?</a:t>
            </a:r>
            <a:endParaRPr lang="en-US"/>
          </a:p>
        </p:txBody>
      </p:sp>
      <p:sp>
        <p:nvSpPr>
          <p:cNvPr id="49" name="Shape 49"/>
          <p:cNvSpPr/>
          <p:nvPr/>
        </p:nvSpPr>
        <p:spPr>
          <a:xfrm>
            <a:off x="1428750" y="5715000"/>
            <a:ext cx="5400675" cy="25762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29"/>
              </a:lnSpc>
              <a:buNone/>
            </a:pPr>
            <a:r>
              <a:rPr sz="1650" b="0" i="0">
                <a:solidFill>
                  <a:srgbClr val="42575E"/>
                </a:solidFill>
                <a:latin typeface="Arial"/>
                <a:ea typeface="Arial"/>
              </a:rPr>
              <a:t>Учитывайте цель автора и предполагаемую аудиторию.</a:t>
            </a:r>
            <a:endParaRPr lang="en-US"/>
          </a:p>
        </p:txBody>
      </p:sp>
      <p:sp>
        <p:nvSpPr>
          <p:cNvPr id="50" name="Shape 50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51" name="Shape 51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resenton Native Image 18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8" name="Presenton Raster Image 19" descr=""/>
          <p:cNvPicPr/>
          <p:nvPr/>
        </p:nvPicPr>
        <p:blipFill>
          <a:blip r:embed="rId3" cstate="none">
            <a:alphaModFix amt="10000"/>
          </a:blip>
          <a:stretch>
            <a:fillRect/>
          </a:stretch>
        </p:blipFill>
        <p:spPr>
          <a:xfrm>
            <a:off x="8572500" y="3048000"/>
            <a:ext cx="3238500" cy="3238500"/>
          </a:xfrm>
          <a:prstGeom prst="rect">
            <a:avLst/>
          </a:prstGeom>
        </p:spPr>
      </p:pic>
      <p:sp>
        <p:nvSpPr>
          <p:cNvPr id="52" name="Shape 52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42575E"/>
                </a:solidFill>
                <a:latin typeface="Arial"/>
                <a:ea typeface="Arial"/>
              </a:rPr>
              <a:t>ВОПРОС · ПОИСК · ОБЪЯСНЕНИЕ</a:t>
            </a:r>
            <a:endParaRPr lang="en-US"/>
          </a:p>
        </p:txBody>
      </p:sp>
      <p:sp>
        <p:nvSpPr>
          <p:cNvPr id="53" name="Shape 53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42575E"/>
                </a:solidFill>
                <a:latin typeface="Arial"/>
                <a:ea typeface="Arial"/>
              </a:rPr>
              <a:t>От наблюдения к объяснению</a:t>
            </a:r>
            <a:endParaRPr lang="en-US"/>
          </a:p>
        </p:txBody>
      </p:sp>
      <p:pic>
        <p:nvPicPr>
          <p:cNvPr id="119" name="Presenton Native SVG Image 2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125" y="2476500"/>
            <a:ext cx="5143500" cy="19050"/>
          </a:xfrm>
          <a:prstGeom prst="rect">
            <a:avLst/>
          </a:prstGeom>
        </p:spPr>
      </p:pic>
      <p:sp>
        <p:nvSpPr>
          <p:cNvPr id="54" name="Shape 54"/>
          <p:cNvSpPr/>
          <p:nvPr/>
        </p:nvSpPr>
        <p:spPr>
          <a:xfrm>
            <a:off x="762000" y="2667000"/>
            <a:ext cx="6096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6E8188"/>
                </a:solidFill>
                <a:latin typeface="Arial"/>
                <a:ea typeface="Arial"/>
              </a:rPr>
              <a:t>01</a:t>
            </a:r>
            <a:endParaRPr lang="en-US"/>
          </a:p>
        </p:txBody>
      </p:sp>
      <p:sp>
        <p:nvSpPr>
          <p:cNvPr id="55" name="Shape 55"/>
          <p:cNvSpPr/>
          <p:nvPr/>
        </p:nvSpPr>
        <p:spPr>
          <a:xfrm>
            <a:off x="1571625" y="2667000"/>
            <a:ext cx="4114800" cy="3280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1" i="0">
                <a:solidFill>
                  <a:srgbClr val="42575E"/>
                </a:solidFill>
                <a:latin typeface="Arial"/>
                <a:ea typeface="Arial"/>
              </a:rPr>
              <a:t>Прочитайте</a:t>
            </a:r>
            <a:endParaRPr lang="en-US"/>
          </a:p>
        </p:txBody>
      </p:sp>
      <p:sp>
        <p:nvSpPr>
          <p:cNvPr id="56" name="Shape 56"/>
          <p:cNvSpPr/>
          <p:nvPr/>
        </p:nvSpPr>
        <p:spPr>
          <a:xfrm>
            <a:off x="1571625" y="3143250"/>
            <a:ext cx="4114800" cy="2811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14"/>
              </a:lnSpc>
              <a:buNone/>
            </a:pPr>
            <a:r>
              <a:rPr sz="1800" b="0" i="0">
                <a:solidFill>
                  <a:srgbClr val="42575E"/>
                </a:solidFill>
                <a:latin typeface="Arial"/>
                <a:ea typeface="Arial"/>
              </a:rPr>
              <a:t>Выделите основное утверждение автора.</a:t>
            </a:r>
            <a:endParaRPr lang="en-US"/>
          </a:p>
        </p:txBody>
      </p:sp>
      <p:pic>
        <p:nvPicPr>
          <p:cNvPr id="120" name="Presenton Native SVG Image 2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1250" y="2476500"/>
            <a:ext cx="5143500" cy="19050"/>
          </a:xfrm>
          <a:prstGeom prst="rect">
            <a:avLst/>
          </a:prstGeom>
        </p:spPr>
      </p:pic>
      <p:sp>
        <p:nvSpPr>
          <p:cNvPr id="57" name="Shape 57"/>
          <p:cNvSpPr/>
          <p:nvPr/>
        </p:nvSpPr>
        <p:spPr>
          <a:xfrm>
            <a:off x="6334125" y="2667000"/>
            <a:ext cx="6096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6E8188"/>
                </a:solidFill>
                <a:latin typeface="Arial"/>
                <a:ea typeface="Arial"/>
              </a:rPr>
              <a:t>02</a:t>
            </a:r>
            <a:endParaRPr lang="en-US"/>
          </a:p>
        </p:txBody>
      </p:sp>
      <p:sp>
        <p:nvSpPr>
          <p:cNvPr id="58" name="Shape 58"/>
          <p:cNvSpPr/>
          <p:nvPr/>
        </p:nvSpPr>
        <p:spPr>
          <a:xfrm>
            <a:off x="7143750" y="2667000"/>
            <a:ext cx="4114800" cy="3280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1" i="0">
                <a:solidFill>
                  <a:srgbClr val="42575E"/>
                </a:solidFill>
                <a:latin typeface="Arial"/>
                <a:ea typeface="Arial"/>
              </a:rPr>
              <a:t>Уточните</a:t>
            </a:r>
            <a:endParaRPr lang="en-US"/>
          </a:p>
        </p:txBody>
      </p:sp>
      <p:sp>
        <p:nvSpPr>
          <p:cNvPr id="59" name="Shape 59"/>
          <p:cNvSpPr/>
          <p:nvPr/>
        </p:nvSpPr>
        <p:spPr>
          <a:xfrm>
            <a:off x="7143750" y="3143250"/>
            <a:ext cx="4114800" cy="56227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14"/>
              </a:lnSpc>
              <a:buNone/>
            </a:pPr>
            <a:r>
              <a:rPr sz="1800" b="0" i="0">
                <a:solidFill>
                  <a:srgbClr val="42575E"/>
                </a:solidFill>
                <a:latin typeface="Arial"/>
                <a:ea typeface="Arial"/>
              </a:rPr>
              <a:t>Найдите сведения о происхождении текста.</a:t>
            </a:r>
            <a:endParaRPr lang="en-US"/>
          </a:p>
        </p:txBody>
      </p:sp>
      <p:pic>
        <p:nvPicPr>
          <p:cNvPr id="121" name="Presenton Native SVG Image 2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9125" y="4333875"/>
            <a:ext cx="5143500" cy="19050"/>
          </a:xfrm>
          <a:prstGeom prst="rect">
            <a:avLst/>
          </a:prstGeom>
        </p:spPr>
      </p:pic>
      <p:sp>
        <p:nvSpPr>
          <p:cNvPr id="60" name="Shape 60"/>
          <p:cNvSpPr/>
          <p:nvPr/>
        </p:nvSpPr>
        <p:spPr>
          <a:xfrm>
            <a:off x="762000" y="4524375"/>
            <a:ext cx="6096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6E8188"/>
                </a:solidFill>
                <a:latin typeface="Arial"/>
                <a:ea typeface="Arial"/>
              </a:rPr>
              <a:t>03</a:t>
            </a:r>
            <a:endParaRPr lang="en-US"/>
          </a:p>
        </p:txBody>
      </p:sp>
      <p:sp>
        <p:nvSpPr>
          <p:cNvPr id="61" name="Shape 61"/>
          <p:cNvSpPr/>
          <p:nvPr/>
        </p:nvSpPr>
        <p:spPr>
          <a:xfrm>
            <a:off x="1571625" y="4524375"/>
            <a:ext cx="4114800" cy="3280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1" i="0">
                <a:solidFill>
                  <a:srgbClr val="42575E"/>
                </a:solidFill>
                <a:latin typeface="Arial"/>
                <a:ea typeface="Arial"/>
              </a:rPr>
              <a:t>Сопоставьте</a:t>
            </a:r>
            <a:endParaRPr lang="en-US"/>
          </a:p>
        </p:txBody>
      </p:sp>
      <p:sp>
        <p:nvSpPr>
          <p:cNvPr id="62" name="Shape 62"/>
          <p:cNvSpPr/>
          <p:nvPr/>
        </p:nvSpPr>
        <p:spPr>
          <a:xfrm>
            <a:off x="1571625" y="5000625"/>
            <a:ext cx="4114800" cy="56227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14"/>
              </a:lnSpc>
              <a:buNone/>
            </a:pPr>
            <a:r>
              <a:rPr sz="1800" b="0" i="0">
                <a:solidFill>
                  <a:srgbClr val="42575E"/>
                </a:solidFill>
                <a:latin typeface="Arial"/>
                <a:ea typeface="Arial"/>
              </a:rPr>
              <a:t>Проверьте утверждение по другому материалу.</a:t>
            </a:r>
            <a:endParaRPr lang="en-US"/>
          </a:p>
        </p:txBody>
      </p:sp>
      <p:pic>
        <p:nvPicPr>
          <p:cNvPr id="122" name="Presenton Native SVG Image 2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1250" y="4333875"/>
            <a:ext cx="5143500" cy="19050"/>
          </a:xfrm>
          <a:prstGeom prst="rect">
            <a:avLst/>
          </a:prstGeom>
        </p:spPr>
      </p:pic>
      <p:sp>
        <p:nvSpPr>
          <p:cNvPr id="63" name="Shape 63"/>
          <p:cNvSpPr/>
          <p:nvPr/>
        </p:nvSpPr>
        <p:spPr>
          <a:xfrm>
            <a:off x="6334125" y="4524375"/>
            <a:ext cx="6096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6E8188"/>
                </a:solidFill>
                <a:latin typeface="Arial"/>
                <a:ea typeface="Arial"/>
              </a:rPr>
              <a:t>04</a:t>
            </a:r>
            <a:endParaRPr lang="en-US"/>
          </a:p>
        </p:txBody>
      </p:sp>
      <p:sp>
        <p:nvSpPr>
          <p:cNvPr id="64" name="Shape 64"/>
          <p:cNvSpPr/>
          <p:nvPr/>
        </p:nvSpPr>
        <p:spPr>
          <a:xfrm>
            <a:off x="7143750" y="4524375"/>
            <a:ext cx="4114800" cy="3280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1" i="0">
                <a:solidFill>
                  <a:srgbClr val="42575E"/>
                </a:solidFill>
                <a:latin typeface="Arial"/>
                <a:ea typeface="Arial"/>
              </a:rPr>
              <a:t>Объясните</a:t>
            </a:r>
            <a:endParaRPr lang="en-US"/>
          </a:p>
        </p:txBody>
      </p:sp>
      <p:sp>
        <p:nvSpPr>
          <p:cNvPr id="65" name="Shape 65"/>
          <p:cNvSpPr/>
          <p:nvPr/>
        </p:nvSpPr>
        <p:spPr>
          <a:xfrm>
            <a:off x="7143750" y="5000625"/>
            <a:ext cx="4114800" cy="56227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14"/>
              </a:lnSpc>
              <a:buNone/>
            </a:pPr>
            <a:r>
              <a:rPr sz="1800" b="0" i="0">
                <a:solidFill>
                  <a:srgbClr val="42575E"/>
                </a:solidFill>
                <a:latin typeface="Arial"/>
                <a:ea typeface="Arial"/>
              </a:rPr>
              <a:t>Сформулируйте вывод с опорой на факты.</a:t>
            </a:r>
            <a:endParaRPr lang="en-US"/>
          </a:p>
        </p:txBody>
      </p:sp>
      <p:sp>
        <p:nvSpPr>
          <p:cNvPr id="66" name="Shape 66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67" name="Shape 67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arkhiv</dc:title>
  <dc:subject>Generated by Presenton export-core</dc:subject>
  <dc:creator>Presenton</dc:creator>
  <cp:lastModifiedBy>Presenton</cp:lastModifiedBy>
  <dcterms:created xsi:type="dcterms:W3CDTF">2026-10-26T13:08:02.332Z</dcterms:created>
  <dcterms:modified xsi:type="dcterms:W3CDTF">2026-10-26T13:08:02.332Z</dcterms:modified>
</cp:coreProperties>
</file>