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Default ContentType="image/png" Extension="png"/>
  <Default ContentType="image/jpeg" Extension="jpeg"/>
  <Default ContentType="image/jpeg" Extension="jpg"/>
  <Default ContentType="video/mp4" Extension="mp4"/>
  <Override ContentType="application/vnd.openxmlformats-officedocument.presentationml.presentation.main+xml" PartName="/ppt/presentation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theme+xml" PartName="/ppt/theme/them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presentationml.tableStyles+xml" PartName="/ppt/tableStyles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Default Extension="svg" ContentType="image/svg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 xmlns:a="http://schemas.openxmlformats.org/drawingml/2006/main">
    <a:defPPr>
      <a:defRPr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>
      <p:cViewPr varScale="1">
        <p:scale>
          <a:sx n="90" d="100"/>
          <a:sy n="90" d="100"/>
        </p:scale>
        <p:origin x="12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 sz="half"/>
          </p:nvPr>
        </p:nvSpPr>
        <p:spPr/>
        <p:txBody>
          <a:bodyPr/>
          <a:lstStyle/>
          <a:p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 sz="quarter"/>
          </p:nvPr>
        </p:nvSpPr>
        <p:spPr/>
        <p:txBody>
          <a:bodyPr/>
          <a:lstStyle/>
          <a:p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dt="0" hdr="0" ftr="0" sldNum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-228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presenton-native-svg-1-2.svg"/><Relationship Id="rId4" Type="http://schemas.openxmlformats.org/officeDocument/2006/relationships/image" Target="../media/presenton-native-svg-2-2.svg"/><Relationship Id="rId5" Type="http://schemas.openxmlformats.org/officeDocument/2006/relationships/image" Target="../media/presenton-native-svg-3-2.svg"/><Relationship Id="rId6" Type="http://schemas.openxmlformats.org/officeDocument/2006/relationships/image" Target="../media/presenton-native-svg-4-2.sv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presenton-native-svg-5-3.svg"/><Relationship Id="rId4" Type="http://schemas.openxmlformats.org/officeDocument/2006/relationships/image" Target="../media/presenton-native-svg-6-3.svg"/><Relationship Id="rId5" Type="http://schemas.openxmlformats.org/officeDocument/2006/relationships/image" Target="../media/presenton-native-svg-7-3.sv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5" Type="http://schemas.openxmlformats.org/officeDocument/2006/relationships/image" Target="../media/seo-amber-4-3.png"/><Relationship Id="rId6" Type="http://schemas.openxmlformats.org/officeDocument/2006/relationships/image" Target="../media/seo-amber-4-4.png"/><Relationship Id="rId7" Type="http://schemas.openxmlformats.org/officeDocument/2006/relationships/image" Target="../media/seo-amber-4-5.png"/><Relationship Id="rId8" Type="http://schemas.openxmlformats.org/officeDocument/2006/relationships/image" Target="../media/seo-amber-4-6.png"/><Relationship Id="rId9" Type="http://schemas.openxmlformats.org/officeDocument/2006/relationships/image" Target="../media/presenton-native-svg-8-4.svg"/><Relationship Id="rId10" Type="http://schemas.openxmlformats.org/officeDocument/2006/relationships/image" Target="../media/presenton-native-svg-9-4.svg"/><Relationship Id="rId11" Type="http://schemas.openxmlformats.org/officeDocument/2006/relationships/image" Target="../media/presenton-native-svg-10-4.sv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eo-amber-5-0.png"/><Relationship Id="rId3" Type="http://schemas.openxmlformats.org/officeDocument/2006/relationships/image" Target="../media/seo-amber-5-1.png"/><Relationship Id="rId4" Type="http://schemas.openxmlformats.org/officeDocument/2006/relationships/image" Target="../media/seo-amber-5-2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0C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resenton Native Image 1" descr=""/>
          <p:cNvPicPr/>
          <p:nvPr/>
        </p:nvPicPr>
        <p:blipFill>
          <a:blip r:embed="rId2" cstate="none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hape 2"/>
          <p:cNvSpPr/>
          <p:nvPr/>
        </p:nvSpPr>
        <p:spPr>
          <a:xfrm>
            <a:off x="457200" y="1390650"/>
            <a:ext cx="5743575" cy="4076700"/>
          </a:xfrm>
          <a:prstGeom prst="rect">
            <a:avLst/>
          </a:prstGeom>
          <a:solidFill>
            <a:srgbClr val="0C0C0B"/>
          </a:solidFill>
        </p:spPr>
        <p:txBody>
          <a:bodyPr/>
          <a:lstStyle/>
          <a:p/>
        </p:txBody>
      </p:sp>
      <p:sp>
        <p:nvSpPr>
          <p:cNvPr id="3" name="Shape 3"/>
          <p:cNvSpPr/>
          <p:nvPr/>
        </p:nvSpPr>
        <p:spPr>
          <a:xfrm>
            <a:off x="790575" y="1714500"/>
            <a:ext cx="3248025" cy="16564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05"/>
              </a:lnSpc>
              <a:buNone/>
            </a:pPr>
            <a:r>
              <a:rPr sz="1125" b="1" i="0">
                <a:solidFill>
                  <a:srgbClr val="FF7417"/>
                </a:solidFill>
                <a:latin typeface="Arial"/>
                <a:ea typeface="Arial"/>
              </a:rPr>
              <a:t>ОТЧЁТ / 2026</a:t>
            </a:r>
            <a:endParaRPr lang="en-US"/>
          </a:p>
        </p:txBody>
      </p:sp>
      <p:sp>
        <p:nvSpPr>
          <p:cNvPr id="4" name="Shape 4"/>
          <p:cNvSpPr/>
          <p:nvPr/>
        </p:nvSpPr>
        <p:spPr>
          <a:xfrm>
            <a:off x="781050" y="2533650"/>
            <a:ext cx="5038725" cy="152459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003"/>
              </a:lnSpc>
              <a:buNone/>
            </a:pPr>
            <a:r>
              <a:rPr sz="5175" b="1" i="0" spc="0">
                <a:solidFill>
                  <a:srgbClr val="FFFFFF"/>
                </a:solidFill>
                <a:latin typeface="Arial"/>
                <a:ea typeface="Arial"/>
              </a:rPr>
              <a:t>Результат</a:t>
            </a:r>
            <a:r>
              <a:rPr sz="5175" b="1" i="0" spc="0">
                <a:solidFill>
                  <a:srgbClr val="FFFFFF"/>
                </a:solidFill>
                <a:latin typeface="Arial"/>
                <a:ea typeface="Arial"/>
              </a:rPr>
              <a:t xml:space="preserve">
</a:t>
            </a:r>
            <a:r>
              <a:rPr sz="5175" b="1" i="0" spc="0">
                <a:solidFill>
                  <a:srgbClr val="FFFFFF"/>
                </a:solidFill>
                <a:latin typeface="Arial"/>
                <a:ea typeface="Arial"/>
              </a:rPr>
              <a:t>в движении</a:t>
            </a:r>
            <a:endParaRPr lang="en-US"/>
          </a:p>
        </p:txBody>
      </p:sp>
      <p:sp>
        <p:nvSpPr>
          <p:cNvPr id="5" name="Shape 5"/>
          <p:cNvSpPr/>
          <p:nvPr/>
        </p:nvSpPr>
        <p:spPr>
          <a:xfrm>
            <a:off x="790575" y="4791075"/>
            <a:ext cx="4724400" cy="2208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40"/>
              </a:lnSpc>
              <a:buNone/>
            </a:pPr>
            <a:r>
              <a:rPr sz="1500" b="0" i="0">
                <a:solidFill>
                  <a:srgbClr val="FFFFFF"/>
                </a:solidFill>
                <a:latin typeface="Arial"/>
                <a:ea typeface="Arial"/>
              </a:rPr>
              <a:t>Факты. Динамика. Следующий этап.</a:t>
            </a:r>
            <a:endParaRPr lang="en-US"/>
          </a:p>
        </p:txBody>
      </p:sp>
      <p:sp>
        <p:nvSpPr>
          <p:cNvPr id="6" name="Shape 6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7" name="Shape 7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0C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/>
        </p:nvSpPr>
        <p:spPr>
          <a:xfrm>
            <a:off x="514350" y="495300"/>
            <a:ext cx="2619375" cy="16564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05"/>
              </a:lnSpc>
              <a:buNone/>
            </a:pPr>
            <a:r>
              <a:rPr sz="1125" b="1" i="0">
                <a:solidFill>
                  <a:srgbClr val="FF7417"/>
                </a:solidFill>
                <a:latin typeface="Arial"/>
                <a:ea typeface="Arial"/>
              </a:rPr>
              <a:t>СОДЕРЖАНИЕ</a:t>
            </a:r>
            <a:endParaRPr lang="en-US"/>
          </a:p>
        </p:txBody>
      </p:sp>
      <p:sp>
        <p:nvSpPr>
          <p:cNvPr id="9" name="Shape 9"/>
          <p:cNvSpPr/>
          <p:nvPr/>
        </p:nvSpPr>
        <p:spPr>
          <a:xfrm>
            <a:off x="504825" y="1114425"/>
            <a:ext cx="6534150" cy="65186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133"/>
              </a:lnSpc>
              <a:buNone/>
            </a:pPr>
            <a:r>
              <a:rPr sz="4425" b="1" i="0" spc="0">
                <a:solidFill>
                  <a:srgbClr val="FFFFFF"/>
                </a:solidFill>
                <a:latin typeface="Arial"/>
                <a:ea typeface="Arial"/>
              </a:rPr>
              <a:t>Что внутри</a:t>
            </a:r>
            <a:endParaRPr lang="en-US"/>
          </a:p>
        </p:txBody>
      </p:sp>
      <p:pic>
        <p:nvPicPr>
          <p:cNvPr id="101" name="Presenton Native SVG Image 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6300" y="2438400"/>
            <a:ext cx="10001250" cy="9525"/>
          </a:xfrm>
          <a:prstGeom prst="rect">
            <a:avLst/>
          </a:prstGeom>
        </p:spPr>
      </p:pic>
      <p:sp>
        <p:nvSpPr>
          <p:cNvPr id="10" name="Shape 10"/>
          <p:cNvSpPr/>
          <p:nvPr/>
        </p:nvSpPr>
        <p:spPr>
          <a:xfrm>
            <a:off x="876300" y="2695575"/>
            <a:ext cx="857250" cy="34245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697"/>
              </a:lnSpc>
              <a:buNone/>
            </a:pPr>
            <a:r>
              <a:rPr sz="2325" b="0" i="0">
                <a:solidFill>
                  <a:srgbClr val="FF7417"/>
                </a:solidFill>
                <a:latin typeface="Arial"/>
                <a:ea typeface="Arial"/>
              </a:rPr>
              <a:t>01</a:t>
            </a:r>
            <a:endParaRPr lang="en-US"/>
          </a:p>
        </p:txBody>
      </p:sp>
      <p:sp>
        <p:nvSpPr>
          <p:cNvPr id="11" name="Shape 11"/>
          <p:cNvSpPr/>
          <p:nvPr/>
        </p:nvSpPr>
        <p:spPr>
          <a:xfrm>
            <a:off x="1943100" y="2686050"/>
            <a:ext cx="3914775" cy="32027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23"/>
              </a:lnSpc>
              <a:buNone/>
            </a:pPr>
            <a:r>
              <a:rPr sz="2175" b="1" i="0">
                <a:solidFill>
                  <a:srgbClr val="FFFFFF"/>
                </a:solidFill>
                <a:latin typeface="Arial"/>
                <a:ea typeface="Arial"/>
              </a:rPr>
              <a:t>Рынок</a:t>
            </a:r>
            <a:endParaRPr lang="en-US"/>
          </a:p>
        </p:txBody>
      </p:sp>
      <p:sp>
        <p:nvSpPr>
          <p:cNvPr id="12" name="Shape 12"/>
          <p:cNvSpPr/>
          <p:nvPr/>
        </p:nvSpPr>
        <p:spPr>
          <a:xfrm>
            <a:off x="6400800" y="2762250"/>
            <a:ext cx="4476750" cy="1988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66"/>
              </a:lnSpc>
              <a:buNone/>
            </a:pPr>
            <a:r>
              <a:rPr sz="1350" b="0" i="0">
                <a:solidFill>
                  <a:srgbClr val="FFFFFF"/>
                </a:solidFill>
                <a:latin typeface="Arial"/>
                <a:ea typeface="Arial"/>
              </a:rPr>
              <a:t>Контекст и ключевые изменения</a:t>
            </a:r>
            <a:endParaRPr lang="en-US"/>
          </a:p>
        </p:txBody>
      </p:sp>
      <p:pic>
        <p:nvPicPr>
          <p:cNvPr id="102" name="Presenton Native SVG Image 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6300" y="3419475"/>
            <a:ext cx="10001250" cy="9525"/>
          </a:xfrm>
          <a:prstGeom prst="rect">
            <a:avLst/>
          </a:prstGeom>
        </p:spPr>
      </p:pic>
      <p:sp>
        <p:nvSpPr>
          <p:cNvPr id="13" name="Shape 13"/>
          <p:cNvSpPr/>
          <p:nvPr/>
        </p:nvSpPr>
        <p:spPr>
          <a:xfrm>
            <a:off x="876300" y="3676650"/>
            <a:ext cx="857250" cy="34245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697"/>
              </a:lnSpc>
              <a:buNone/>
            </a:pPr>
            <a:r>
              <a:rPr sz="2325" b="0" i="0">
                <a:solidFill>
                  <a:srgbClr val="FF7417"/>
                </a:solidFill>
                <a:latin typeface="Arial"/>
                <a:ea typeface="Arial"/>
              </a:rPr>
              <a:t>02</a:t>
            </a:r>
            <a:endParaRPr lang="en-US"/>
          </a:p>
        </p:txBody>
      </p:sp>
      <p:sp>
        <p:nvSpPr>
          <p:cNvPr id="14" name="Shape 14"/>
          <p:cNvSpPr/>
          <p:nvPr/>
        </p:nvSpPr>
        <p:spPr>
          <a:xfrm>
            <a:off x="1943100" y="3667125"/>
            <a:ext cx="3914775" cy="32027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23"/>
              </a:lnSpc>
              <a:buNone/>
            </a:pPr>
            <a:r>
              <a:rPr sz="2175" b="1" i="0">
                <a:solidFill>
                  <a:srgbClr val="FFFFFF"/>
                </a:solidFill>
                <a:latin typeface="Arial"/>
                <a:ea typeface="Arial"/>
              </a:rPr>
              <a:t>Команда</a:t>
            </a:r>
            <a:endParaRPr lang="en-US"/>
          </a:p>
        </p:txBody>
      </p:sp>
      <p:sp>
        <p:nvSpPr>
          <p:cNvPr id="15" name="Shape 15"/>
          <p:cNvSpPr/>
          <p:nvPr/>
        </p:nvSpPr>
        <p:spPr>
          <a:xfrm>
            <a:off x="6400800" y="3743325"/>
            <a:ext cx="4476750" cy="1988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66"/>
              </a:lnSpc>
              <a:buNone/>
            </a:pPr>
            <a:r>
              <a:rPr sz="1350" b="0" i="0">
                <a:solidFill>
                  <a:srgbClr val="FFFFFF"/>
                </a:solidFill>
                <a:latin typeface="Arial"/>
                <a:ea typeface="Arial"/>
              </a:rPr>
              <a:t>Структура и способ работы</a:t>
            </a:r>
            <a:endParaRPr lang="en-US"/>
          </a:p>
        </p:txBody>
      </p:sp>
      <p:pic>
        <p:nvPicPr>
          <p:cNvPr id="103" name="Presenton Native SVG Image 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6300" y="4400550"/>
            <a:ext cx="10001250" cy="9525"/>
          </a:xfrm>
          <a:prstGeom prst="rect">
            <a:avLst/>
          </a:prstGeom>
        </p:spPr>
      </p:pic>
      <p:sp>
        <p:nvSpPr>
          <p:cNvPr id="16" name="Shape 16"/>
          <p:cNvSpPr/>
          <p:nvPr/>
        </p:nvSpPr>
        <p:spPr>
          <a:xfrm>
            <a:off x="876300" y="4657725"/>
            <a:ext cx="857250" cy="34245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697"/>
              </a:lnSpc>
              <a:buNone/>
            </a:pPr>
            <a:r>
              <a:rPr sz="2325" b="0" i="0">
                <a:solidFill>
                  <a:srgbClr val="FF7417"/>
                </a:solidFill>
                <a:latin typeface="Arial"/>
                <a:ea typeface="Arial"/>
              </a:rPr>
              <a:t>03</a:t>
            </a:r>
            <a:endParaRPr lang="en-US"/>
          </a:p>
        </p:txBody>
      </p:sp>
      <p:sp>
        <p:nvSpPr>
          <p:cNvPr id="17" name="Shape 17"/>
          <p:cNvSpPr/>
          <p:nvPr/>
        </p:nvSpPr>
        <p:spPr>
          <a:xfrm>
            <a:off x="1943100" y="4648200"/>
            <a:ext cx="3914775" cy="32027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23"/>
              </a:lnSpc>
              <a:buNone/>
            </a:pPr>
            <a:r>
              <a:rPr sz="2175" b="1" i="0">
                <a:solidFill>
                  <a:srgbClr val="FFFFFF"/>
                </a:solidFill>
                <a:latin typeface="Arial"/>
                <a:ea typeface="Arial"/>
              </a:rPr>
              <a:t>Результаты</a:t>
            </a:r>
            <a:endParaRPr lang="en-US"/>
          </a:p>
        </p:txBody>
      </p:sp>
      <p:sp>
        <p:nvSpPr>
          <p:cNvPr id="18" name="Shape 18"/>
          <p:cNvSpPr/>
          <p:nvPr/>
        </p:nvSpPr>
        <p:spPr>
          <a:xfrm>
            <a:off x="6400800" y="4724400"/>
            <a:ext cx="4476750" cy="1988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66"/>
              </a:lnSpc>
              <a:buNone/>
            </a:pPr>
            <a:r>
              <a:rPr sz="1350" b="0" i="0">
                <a:solidFill>
                  <a:srgbClr val="FFFFFF"/>
                </a:solidFill>
                <a:latin typeface="Arial"/>
                <a:ea typeface="Arial"/>
              </a:rPr>
              <a:t>Данные и тренды периода</a:t>
            </a:r>
            <a:endParaRPr lang="en-US"/>
          </a:p>
        </p:txBody>
      </p:sp>
      <p:pic>
        <p:nvPicPr>
          <p:cNvPr id="104" name="Presenton Native SVG Image 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6300" y="5381625"/>
            <a:ext cx="10001250" cy="9525"/>
          </a:xfrm>
          <a:prstGeom prst="rect">
            <a:avLst/>
          </a:prstGeom>
        </p:spPr>
      </p:pic>
      <p:sp>
        <p:nvSpPr>
          <p:cNvPr id="19" name="Shape 19"/>
          <p:cNvSpPr/>
          <p:nvPr/>
        </p:nvSpPr>
        <p:spPr>
          <a:xfrm>
            <a:off x="876300" y="5638800"/>
            <a:ext cx="857250" cy="34245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697"/>
              </a:lnSpc>
              <a:buNone/>
            </a:pPr>
            <a:r>
              <a:rPr sz="2325" b="0" i="0">
                <a:solidFill>
                  <a:srgbClr val="FF7417"/>
                </a:solidFill>
                <a:latin typeface="Arial"/>
                <a:ea typeface="Arial"/>
              </a:rPr>
              <a:t>04</a:t>
            </a:r>
            <a:endParaRPr lang="en-US"/>
          </a:p>
        </p:txBody>
      </p:sp>
      <p:sp>
        <p:nvSpPr>
          <p:cNvPr id="20" name="Shape 20"/>
          <p:cNvSpPr/>
          <p:nvPr/>
        </p:nvSpPr>
        <p:spPr>
          <a:xfrm>
            <a:off x="1943100" y="5629275"/>
            <a:ext cx="3914775" cy="32027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23"/>
              </a:lnSpc>
              <a:buNone/>
            </a:pPr>
            <a:r>
              <a:rPr sz="2175" b="1" i="0">
                <a:solidFill>
                  <a:srgbClr val="FFFFFF"/>
                </a:solidFill>
                <a:latin typeface="Arial"/>
                <a:ea typeface="Arial"/>
              </a:rPr>
              <a:t>Планы</a:t>
            </a:r>
            <a:endParaRPr lang="en-US"/>
          </a:p>
        </p:txBody>
      </p:sp>
      <p:sp>
        <p:nvSpPr>
          <p:cNvPr id="21" name="Shape 21"/>
          <p:cNvSpPr/>
          <p:nvPr/>
        </p:nvSpPr>
        <p:spPr>
          <a:xfrm>
            <a:off x="6400800" y="5705475"/>
            <a:ext cx="4476750" cy="1988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66"/>
              </a:lnSpc>
              <a:buNone/>
            </a:pPr>
            <a:r>
              <a:rPr sz="1350" b="0" i="0">
                <a:solidFill>
                  <a:srgbClr val="FFFFFF"/>
                </a:solidFill>
                <a:latin typeface="Arial"/>
                <a:ea typeface="Arial"/>
              </a:rPr>
              <a:t>Приоритеты следующего года</a:t>
            </a:r>
            <a:endParaRPr lang="en-US"/>
          </a:p>
        </p:txBody>
      </p:sp>
      <p:sp>
        <p:nvSpPr>
          <p:cNvPr id="22" name="Shape 22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23" name="Shape 23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0C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/>
        </p:nvSpPr>
        <p:spPr>
          <a:xfrm>
            <a:off x="0" y="0"/>
            <a:ext cx="12192000" cy="2343150"/>
          </a:xfrm>
          <a:prstGeom prst="rect">
            <a:avLst/>
          </a:prstGeom>
          <a:solidFill>
            <a:srgbClr val="0C0C0B"/>
          </a:solidFill>
        </p:spPr>
        <p:txBody>
          <a:bodyPr/>
          <a:lstStyle/>
          <a:p/>
        </p:txBody>
      </p:sp>
      <p:sp>
        <p:nvSpPr>
          <p:cNvPr id="25" name="Shape 25"/>
          <p:cNvSpPr/>
          <p:nvPr/>
        </p:nvSpPr>
        <p:spPr>
          <a:xfrm>
            <a:off x="0" y="2343150"/>
            <a:ext cx="12192000" cy="4514850"/>
          </a:xfrm>
          <a:prstGeom prst="rect">
            <a:avLst/>
          </a:prstGeom>
          <a:solidFill>
            <a:srgbClr val="FF7417"/>
          </a:solidFill>
        </p:spPr>
        <p:txBody>
          <a:bodyPr/>
          <a:lstStyle/>
          <a:p/>
        </p:txBody>
      </p:sp>
      <p:sp>
        <p:nvSpPr>
          <p:cNvPr id="26" name="Shape 26"/>
          <p:cNvSpPr/>
          <p:nvPr/>
        </p:nvSpPr>
        <p:spPr>
          <a:xfrm>
            <a:off x="561975" y="390525"/>
            <a:ext cx="4533900" cy="16564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05"/>
              </a:lnSpc>
              <a:buNone/>
            </a:pPr>
            <a:r>
              <a:rPr sz="1125" b="1" i="0">
                <a:solidFill>
                  <a:srgbClr val="FFC062"/>
                </a:solidFill>
                <a:latin typeface="Arial"/>
                <a:ea typeface="Arial"/>
              </a:rPr>
              <a:t>ИСТОРИЯ КОМПАНИИ</a:t>
            </a:r>
            <a:endParaRPr lang="en-US"/>
          </a:p>
        </p:txBody>
      </p:sp>
      <p:sp>
        <p:nvSpPr>
          <p:cNvPr id="27" name="Shape 27"/>
          <p:cNvSpPr/>
          <p:nvPr/>
        </p:nvSpPr>
        <p:spPr>
          <a:xfrm>
            <a:off x="552450" y="1019175"/>
            <a:ext cx="6219825" cy="108257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263"/>
              </a:lnSpc>
              <a:buNone/>
            </a:pPr>
            <a:r>
              <a:rPr sz="3675" b="1" i="0" spc="0">
                <a:solidFill>
                  <a:srgbClr val="FFFFFF"/>
                </a:solidFill>
                <a:latin typeface="Arial"/>
                <a:ea typeface="Arial"/>
              </a:rPr>
              <a:t>Путь, который</a:t>
            </a:r>
            <a:r>
              <a:rPr sz="3675" b="1" i="0" spc="0">
                <a:solidFill>
                  <a:srgbClr val="FFFFFF"/>
                </a:solidFill>
                <a:latin typeface="Arial"/>
                <a:ea typeface="Arial"/>
              </a:rPr>
              <a:t xml:space="preserve">
</a:t>
            </a:r>
            <a:r>
              <a:rPr sz="3675" b="1" i="0" spc="0">
                <a:solidFill>
                  <a:srgbClr val="FFFFFF"/>
                </a:solidFill>
                <a:latin typeface="Arial"/>
                <a:ea typeface="Arial"/>
              </a:rPr>
              <a:t>привёл нас сюда</a:t>
            </a:r>
            <a:endParaRPr lang="en-US"/>
          </a:p>
        </p:txBody>
      </p:sp>
      <p:sp>
        <p:nvSpPr>
          <p:cNvPr id="28" name="Shape 28"/>
          <p:cNvSpPr/>
          <p:nvPr/>
        </p:nvSpPr>
        <p:spPr>
          <a:xfrm>
            <a:off x="590550" y="2914650"/>
            <a:ext cx="4591050" cy="13037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266"/>
              </a:lnSpc>
              <a:buNone/>
            </a:pPr>
            <a:r>
              <a:rPr sz="8850" b="1" i="0" spc="0">
                <a:solidFill>
                  <a:srgbClr val="FFFFFF"/>
                </a:solidFill>
                <a:latin typeface="Arial"/>
                <a:ea typeface="Arial"/>
              </a:rPr>
              <a:t>2026</a:t>
            </a:r>
            <a:endParaRPr lang="en-US"/>
          </a:p>
        </p:txBody>
      </p:sp>
      <p:sp>
        <p:nvSpPr>
          <p:cNvPr id="29" name="Shape 29"/>
          <p:cNvSpPr/>
          <p:nvPr/>
        </p:nvSpPr>
        <p:spPr>
          <a:xfrm>
            <a:off x="609600" y="5038725"/>
            <a:ext cx="7105650" cy="53012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88"/>
              </a:lnSpc>
              <a:buNone/>
            </a:pPr>
            <a:r>
              <a:rPr sz="1800" b="0" i="0">
                <a:solidFill>
                  <a:srgbClr val="0C0C0B"/>
                </a:solidFill>
                <a:latin typeface="Arial"/>
                <a:ea typeface="Arial"/>
              </a:rPr>
              <a:t>От первого пилота к устойчивой системе: продукт вырос вместе с запросами клиентов и опытом команды.</a:t>
            </a:r>
            <a:endParaRPr lang="en-US"/>
          </a:p>
        </p:txBody>
      </p:sp>
      <p:pic>
        <p:nvPicPr>
          <p:cNvPr id="105" name="Presenton Native SVG Image 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72500" y="3438525"/>
            <a:ext cx="19050" cy="2924175"/>
          </a:xfrm>
          <a:prstGeom prst="rect">
            <a:avLst/>
          </a:prstGeom>
        </p:spPr>
      </p:pic>
      <p:pic>
        <p:nvPicPr>
          <p:cNvPr id="106" name="Presenton Native SVG Image 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39300" y="3438525"/>
            <a:ext cx="19050" cy="2924175"/>
          </a:xfrm>
          <a:prstGeom prst="rect">
            <a:avLst/>
          </a:prstGeom>
        </p:spPr>
      </p:pic>
      <p:pic>
        <p:nvPicPr>
          <p:cNvPr id="107" name="Presenton Native SVG Image 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06100" y="3438525"/>
            <a:ext cx="19050" cy="2924175"/>
          </a:xfrm>
          <a:prstGeom prst="rect">
            <a:avLst/>
          </a:prstGeom>
        </p:spPr>
      </p:pic>
      <p:sp>
        <p:nvSpPr>
          <p:cNvPr id="30" name="Shape 30"/>
          <p:cNvSpPr/>
          <p:nvPr/>
        </p:nvSpPr>
        <p:spPr>
          <a:xfrm>
            <a:off x="8686800" y="2924175"/>
            <a:ext cx="952500" cy="2208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40"/>
              </a:lnSpc>
              <a:buNone/>
            </a:pPr>
            <a:r>
              <a:rPr sz="1500" b="0" i="0">
                <a:solidFill>
                  <a:srgbClr val="0C0C0B"/>
                </a:solidFill>
                <a:latin typeface="Arial"/>
                <a:ea typeface="Arial"/>
              </a:rPr>
              <a:t>2024</a:t>
            </a:r>
            <a:endParaRPr lang="en-US"/>
          </a:p>
        </p:txBody>
      </p:sp>
      <p:sp>
        <p:nvSpPr>
          <p:cNvPr id="31" name="Shape 31"/>
          <p:cNvSpPr/>
          <p:nvPr/>
        </p:nvSpPr>
        <p:spPr>
          <a:xfrm>
            <a:off x="9753600" y="2924175"/>
            <a:ext cx="952500" cy="2208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40"/>
              </a:lnSpc>
              <a:buNone/>
            </a:pPr>
            <a:r>
              <a:rPr sz="1500" b="0" i="0">
                <a:solidFill>
                  <a:srgbClr val="0C0C0B"/>
                </a:solidFill>
                <a:latin typeface="Arial"/>
                <a:ea typeface="Arial"/>
              </a:rPr>
              <a:t>2025</a:t>
            </a:r>
            <a:endParaRPr lang="en-US"/>
          </a:p>
        </p:txBody>
      </p:sp>
      <p:sp>
        <p:nvSpPr>
          <p:cNvPr id="32" name="Shape 32"/>
          <p:cNvSpPr/>
          <p:nvPr/>
        </p:nvSpPr>
        <p:spPr>
          <a:xfrm>
            <a:off x="10820400" y="2924175"/>
            <a:ext cx="952500" cy="2208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40"/>
              </a:lnSpc>
              <a:buNone/>
            </a:pPr>
            <a:r>
              <a:rPr sz="1500" b="0" i="0">
                <a:solidFill>
                  <a:srgbClr val="0C0C0B"/>
                </a:solidFill>
                <a:latin typeface="Arial"/>
                <a:ea typeface="Arial"/>
              </a:rPr>
              <a:t>2026</a:t>
            </a:r>
            <a:endParaRPr lang="en-US"/>
          </a:p>
        </p:txBody>
      </p:sp>
      <p:sp>
        <p:nvSpPr>
          <p:cNvPr id="33" name="Shape 33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34" name="Shape 34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0C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/>
        </p:nvSpPr>
        <p:spPr>
          <a:xfrm>
            <a:off x="523875" y="695325"/>
            <a:ext cx="7820025" cy="59650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698"/>
              </a:lnSpc>
              <a:buNone/>
            </a:pPr>
            <a:r>
              <a:rPr sz="4050" b="1" i="0" spc="0">
                <a:solidFill>
                  <a:srgbClr val="FFFFFF"/>
                </a:solidFill>
                <a:latin typeface="Arial"/>
                <a:ea typeface="Arial"/>
              </a:rPr>
              <a:t>Как устроена работа</a:t>
            </a:r>
            <a:endParaRPr lang="en-US"/>
          </a:p>
        </p:txBody>
      </p:sp>
      <p:sp>
        <p:nvSpPr>
          <p:cNvPr id="36" name="Shape 36"/>
          <p:cNvSpPr/>
          <p:nvPr/>
        </p:nvSpPr>
        <p:spPr>
          <a:xfrm>
            <a:off x="542925" y="1714500"/>
            <a:ext cx="5181600" cy="23202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27"/>
              </a:lnSpc>
              <a:buNone/>
            </a:pPr>
            <a:r>
              <a:rPr sz="1575" b="0" i="0">
                <a:solidFill>
                  <a:srgbClr val="FFFFFF"/>
                </a:solidFill>
                <a:latin typeface="Arial"/>
                <a:ea typeface="Arial"/>
              </a:rPr>
              <a:t>Три команды отвечают за единый клиентский результат.</a:t>
            </a:r>
            <a:endParaRPr lang="en-US"/>
          </a:p>
        </p:txBody>
      </p:sp>
      <p:pic>
        <p:nvPicPr>
          <p:cNvPr id="108" name="Presenton Native SVG Image 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162675" y="2752725"/>
            <a:ext cx="2543175" cy="561975"/>
          </a:xfrm>
          <a:prstGeom prst="rect">
            <a:avLst/>
          </a:prstGeom>
        </p:spPr>
      </p:pic>
      <p:pic>
        <p:nvPicPr>
          <p:cNvPr id="109" name="Presenton Native SVG Image 1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62675" y="3314700"/>
            <a:ext cx="2543175" cy="962025"/>
          </a:xfrm>
          <a:prstGeom prst="rect">
            <a:avLst/>
          </a:prstGeom>
        </p:spPr>
      </p:pic>
      <p:pic>
        <p:nvPicPr>
          <p:cNvPr id="110" name="Presenton Native SVG Image 1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62675" y="3314700"/>
            <a:ext cx="2543175" cy="2409825"/>
          </a:xfrm>
          <a:prstGeom prst="rect">
            <a:avLst/>
          </a:prstGeom>
        </p:spPr>
      </p:pic>
      <p:pic>
        <p:nvPicPr>
          <p:cNvPr id="111" name="Presenton Native Image 12" descr=""/>
          <p:cNvPicPr/>
          <p:nvPr/>
        </p:nvPicPr>
        <p:blipFill>
          <a:blip r:embed="rId5" cstate="none"/>
          <a:stretch>
            <a:fillRect/>
          </a:stretch>
        </p:blipFill>
        <p:spPr>
          <a:xfrm>
            <a:off x="4972050" y="2124075"/>
            <a:ext cx="2381250" cy="2381250"/>
          </a:xfrm>
          <a:prstGeom prst="rect">
            <a:avLst/>
          </a:prstGeom>
        </p:spPr>
      </p:pic>
      <p:pic>
        <p:nvPicPr>
          <p:cNvPr id="112" name="Presenton Native Image 13" descr=""/>
          <p:cNvPicPr/>
          <p:nvPr/>
        </p:nvPicPr>
        <p:blipFill>
          <a:blip r:embed="rId6" cstate="none"/>
          <a:stretch>
            <a:fillRect/>
          </a:stretch>
        </p:blipFill>
        <p:spPr>
          <a:xfrm>
            <a:off x="8582025" y="2371725"/>
            <a:ext cx="2486025" cy="828675"/>
          </a:xfrm>
          <a:prstGeom prst="rect">
            <a:avLst/>
          </a:prstGeom>
        </p:spPr>
      </p:pic>
      <p:pic>
        <p:nvPicPr>
          <p:cNvPr id="113" name="Presenton Native Image 14" descr=""/>
          <p:cNvPicPr/>
          <p:nvPr/>
        </p:nvPicPr>
        <p:blipFill>
          <a:blip r:embed="rId7" cstate="none"/>
          <a:stretch>
            <a:fillRect/>
          </a:stretch>
        </p:blipFill>
        <p:spPr>
          <a:xfrm>
            <a:off x="8582025" y="3829050"/>
            <a:ext cx="2486025" cy="828675"/>
          </a:xfrm>
          <a:prstGeom prst="rect">
            <a:avLst/>
          </a:prstGeom>
        </p:spPr>
      </p:pic>
      <p:pic>
        <p:nvPicPr>
          <p:cNvPr id="114" name="Presenton Native Image 15" descr=""/>
          <p:cNvPicPr/>
          <p:nvPr/>
        </p:nvPicPr>
        <p:blipFill>
          <a:blip r:embed="rId8" cstate="none"/>
          <a:stretch>
            <a:fillRect/>
          </a:stretch>
        </p:blipFill>
        <p:spPr>
          <a:xfrm>
            <a:off x="8582025" y="5286375"/>
            <a:ext cx="2486025" cy="828675"/>
          </a:xfrm>
          <a:prstGeom prst="rect">
            <a:avLst/>
          </a:prstGeom>
        </p:spPr>
      </p:pic>
      <p:sp>
        <p:nvSpPr>
          <p:cNvPr id="37" name="Shape 37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38" name="Shape 38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0C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/>
        </p:nvSpPr>
        <p:spPr>
          <a:xfrm>
            <a:off x="542925" y="609600"/>
            <a:ext cx="6619875" cy="59650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698"/>
              </a:lnSpc>
              <a:buNone/>
            </a:pPr>
            <a:r>
              <a:rPr sz="4050" b="1" i="0" spc="0">
                <a:solidFill>
                  <a:srgbClr val="FFFFFF"/>
                </a:solidFill>
                <a:latin typeface="Arial"/>
                <a:ea typeface="Arial"/>
              </a:rPr>
              <a:t>Цифры периода</a:t>
            </a:r>
            <a:endParaRPr lang="en-US"/>
          </a:p>
        </p:txBody>
      </p:sp>
      <p:pic>
        <p:nvPicPr>
          <p:cNvPr id="115" name="Presenton Native Image 16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742950" y="2085975"/>
            <a:ext cx="3333750" cy="3333750"/>
          </a:xfrm>
          <a:prstGeom prst="rect">
            <a:avLst/>
          </a:prstGeom>
        </p:spPr>
      </p:pic>
      <p:pic>
        <p:nvPicPr>
          <p:cNvPr id="116" name="Presenton Native Image 17" descr=""/>
          <p:cNvPicPr/>
          <p:nvPr/>
        </p:nvPicPr>
        <p:blipFill>
          <a:blip r:embed="rId3" cstate="none"/>
          <a:stretch>
            <a:fillRect/>
          </a:stretch>
        </p:blipFill>
        <p:spPr>
          <a:xfrm>
            <a:off x="5353050" y="1524000"/>
            <a:ext cx="2028825" cy="2028825"/>
          </a:xfrm>
          <a:prstGeom prst="rect">
            <a:avLst/>
          </a:prstGeom>
        </p:spPr>
      </p:pic>
      <p:pic>
        <p:nvPicPr>
          <p:cNvPr id="117" name="Presenton Native Image 18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8410575" y="3676650"/>
            <a:ext cx="2409825" cy="2409825"/>
          </a:xfrm>
          <a:prstGeom prst="rect">
            <a:avLst/>
          </a:prstGeom>
        </p:spPr>
      </p:pic>
      <p:sp>
        <p:nvSpPr>
          <p:cNvPr id="40" name="Shape 40"/>
          <p:cNvSpPr/>
          <p:nvPr/>
        </p:nvSpPr>
        <p:spPr>
          <a:xfrm>
            <a:off x="523875" y="6286500"/>
            <a:ext cx="6391275" cy="14361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31"/>
              </a:lnSpc>
              <a:buNone/>
            </a:pPr>
            <a:r>
              <a:rPr sz="975" b="0" i="0">
                <a:solidFill>
                  <a:srgbClr val="FFFFFF"/>
                </a:solidFill>
                <a:latin typeface="Arial"/>
                <a:ea typeface="Arial"/>
              </a:rPr>
              <a:t>Источник: иллюстративные данные</a:t>
            </a:r>
            <a:endParaRPr lang="en-US"/>
          </a:p>
        </p:txBody>
      </p:sp>
      <p:sp>
        <p:nvSpPr>
          <p:cNvPr id="41" name="Shape 41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42" name="Shape 42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/>
        </p:nvSpPr>
        <p:spPr>
          <a:xfrm>
            <a:off x="0" y="0"/>
            <a:ext cx="12192000" cy="230505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44" name="Shape 44"/>
          <p:cNvSpPr/>
          <p:nvPr/>
        </p:nvSpPr>
        <p:spPr>
          <a:xfrm>
            <a:off x="0" y="2305050"/>
            <a:ext cx="12192000" cy="4552950"/>
          </a:xfrm>
          <a:prstGeom prst="rect">
            <a:avLst/>
          </a:prstGeom>
          <a:solidFill>
            <a:srgbClr val="0C0C0B"/>
          </a:solidFill>
        </p:spPr>
        <p:txBody>
          <a:bodyPr/>
          <a:lstStyle/>
          <a:p/>
        </p:txBody>
      </p:sp>
      <p:sp>
        <p:nvSpPr>
          <p:cNvPr id="45" name="Shape 45"/>
          <p:cNvSpPr/>
          <p:nvPr/>
        </p:nvSpPr>
        <p:spPr>
          <a:xfrm>
            <a:off x="523875" y="723900"/>
            <a:ext cx="5848350" cy="60766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785"/>
              </a:lnSpc>
              <a:buNone/>
            </a:pPr>
            <a:r>
              <a:rPr sz="4125" b="1" i="0" spc="0">
                <a:solidFill>
                  <a:srgbClr val="0C0C0B"/>
                </a:solidFill>
                <a:latin typeface="Arial"/>
                <a:ea typeface="Arial"/>
              </a:rPr>
              <a:t>Тренд сохраняется</a:t>
            </a:r>
            <a:endParaRPr lang="en-US"/>
          </a:p>
        </p:txBody>
      </p:sp>
      <p:sp>
        <p:nvSpPr>
          <p:cNvPr id="46" name="Shape 46"/>
          <p:cNvSpPr/>
          <p:nvPr/>
        </p:nvSpPr>
        <p:spPr>
          <a:xfrm>
            <a:off x="6924675" y="800100"/>
            <a:ext cx="4638675" cy="46404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27"/>
              </a:lnSpc>
              <a:buNone/>
            </a:pPr>
            <a:r>
              <a:rPr sz="1575" b="0" i="0">
                <a:solidFill>
                  <a:srgbClr val="0C0C0B"/>
                </a:solidFill>
                <a:latin typeface="Arial"/>
                <a:ea typeface="Arial"/>
              </a:rPr>
              <a:t>Шесть периодов устойчивого роста подтверждают спрос на ключевой продукт.</a:t>
            </a:r>
            <a:endParaRPr lang="en-US"/>
          </a:p>
        </p:txBody>
      </p:sp>
      <p:pic>
        <p:nvPicPr>
          <p:cNvPr id="118" name="Presenton Native Image 19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4895850" y="2714625"/>
            <a:ext cx="6743700" cy="3543300"/>
          </a:xfrm>
          <a:prstGeom prst="rect">
            <a:avLst/>
          </a:prstGeom>
        </p:spPr>
      </p:pic>
      <p:sp>
        <p:nvSpPr>
          <p:cNvPr id="47" name="Shape 47"/>
          <p:cNvSpPr/>
          <p:nvPr/>
        </p:nvSpPr>
        <p:spPr>
          <a:xfrm>
            <a:off x="552450" y="3133725"/>
            <a:ext cx="3848100" cy="83968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612"/>
              </a:lnSpc>
              <a:buNone/>
            </a:pPr>
            <a:r>
              <a:rPr sz="5700" b="1" i="0" spc="0">
                <a:solidFill>
                  <a:srgbClr val="FF7417"/>
                </a:solidFill>
                <a:latin typeface="Arial"/>
                <a:ea typeface="Arial"/>
              </a:rPr>
              <a:t>+56%</a:t>
            </a:r>
            <a:endParaRPr lang="en-US"/>
          </a:p>
        </p:txBody>
      </p:sp>
      <p:sp>
        <p:nvSpPr>
          <p:cNvPr id="48" name="Shape 48"/>
          <p:cNvSpPr/>
          <p:nvPr/>
        </p:nvSpPr>
        <p:spPr>
          <a:xfrm>
            <a:off x="581025" y="4381500"/>
            <a:ext cx="3657600" cy="6185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36"/>
              </a:lnSpc>
              <a:buNone/>
            </a:pPr>
            <a:r>
              <a:rPr sz="2100" b="1" i="0">
                <a:solidFill>
                  <a:srgbClr val="FFFFFF"/>
                </a:solidFill>
                <a:latin typeface="Arial"/>
                <a:ea typeface="Arial"/>
              </a:rPr>
              <a:t>к аналогичному</a:t>
            </a:r>
            <a:r>
              <a:rPr sz="2100" b="1" i="0">
                <a:solidFill>
                  <a:srgbClr val="FFFFFF"/>
                </a:solidFill>
                <a:latin typeface="Arial"/>
                <a:ea typeface="Arial"/>
              </a:rPr>
              <a:t xml:space="preserve">
</a:t>
            </a:r>
            <a:r>
              <a:rPr sz="2100" b="1" i="0">
                <a:solidFill>
                  <a:srgbClr val="FFFFFF"/>
                </a:solidFill>
                <a:latin typeface="Arial"/>
                <a:ea typeface="Arial"/>
              </a:rPr>
              <a:t>периоду</a:t>
            </a:r>
            <a:endParaRPr lang="en-US"/>
          </a:p>
        </p:txBody>
      </p:sp>
      <p:sp>
        <p:nvSpPr>
          <p:cNvPr id="49" name="Shape 49"/>
          <p:cNvSpPr/>
          <p:nvPr/>
        </p:nvSpPr>
        <p:spPr>
          <a:xfrm>
            <a:off x="533400" y="6229350"/>
            <a:ext cx="3943350" cy="14361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31"/>
              </a:lnSpc>
              <a:buNone/>
            </a:pPr>
            <a:r>
              <a:rPr sz="975" b="0" i="0">
                <a:solidFill>
                  <a:srgbClr val="FFFFFF"/>
                </a:solidFill>
                <a:latin typeface="Arial"/>
                <a:ea typeface="Arial"/>
              </a:rPr>
              <a:t>Источник: иллюстративные данные</a:t>
            </a:r>
            <a:endParaRPr lang="en-US"/>
          </a:p>
        </p:txBody>
      </p:sp>
      <p:sp>
        <p:nvSpPr>
          <p:cNvPr id="50" name="Shape 50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51" name="Shape 51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102000"/>
                <a:satMod val="103000"/>
                <a:tint val="94000"/>
              </a:schemeClr>
            </a:gs>
            <a:gs pos="50000">
              <a:schemeClr val="phClr">
                <a:lumMod val="100000"/>
                <a:satMod val="11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lumMod val="102000"/>
                <a:satMod val="150000"/>
                <a:tint val="93000"/>
                <a:shade val="98000"/>
              </a:schemeClr>
            </a:gs>
            <a:gs pos="50000">
              <a:schemeClr val="phClr">
                <a:lumMod val="103000"/>
                <a:satMod val="130000"/>
                <a:tint val="98000"/>
                <a:shade val="90000"/>
              </a:schemeClr>
            </a:gs>
            <a:gs pos="100000">
              <a:schemeClr val="phClr">
                <a:satMod val="120000"/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mitype="http://purl.org/dcmitype/" xmlns:dcterms="http://purl.org/dc/terms/" xmlns:xsi="http://www.w3.org/2001/XMLSchema-instance">
  <dc:title>amber-performance</dc:title>
  <dc:subject>Generated by Presenton export-core</dc:subject>
  <dc:creator>Presenton</dc:creator>
  <cp:lastModifiedBy>Presenton</cp:lastModifiedBy>
  <dcterms:created xsi:type="dcterms:W3CDTF">2026-10-26T13:08:48.053Z</dcterms:created>
  <dcterms:modified xsi:type="dcterms:W3CDTF">2026-10-26T13:08:48.053Z</dcterms:modified>
</cp:coreProperties>
</file>